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661" r:id="rId3"/>
    <p:sldId id="662" r:id="rId4"/>
    <p:sldId id="659" r:id="rId5"/>
    <p:sldId id="675" r:id="rId6"/>
    <p:sldId id="670" r:id="rId7"/>
    <p:sldId id="672" r:id="rId8"/>
    <p:sldId id="664" r:id="rId9"/>
    <p:sldId id="676" r:id="rId10"/>
    <p:sldId id="674" r:id="rId11"/>
    <p:sldId id="671" r:id="rId12"/>
    <p:sldId id="665" r:id="rId13"/>
    <p:sldId id="668" r:id="rId14"/>
  </p:sldIdLst>
  <p:sldSz cx="12192000" cy="6858000"/>
  <p:notesSz cx="6797675"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9771" autoAdjust="0"/>
  </p:normalViewPr>
  <p:slideViewPr>
    <p:cSldViewPr snapToGrid="0">
      <p:cViewPr varScale="1">
        <p:scale>
          <a:sx n="79" d="100"/>
          <a:sy n="79" d="100"/>
        </p:scale>
        <p:origin x="18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0DDA28-74A9-4259-AD60-64A46146CCF3}" type="doc">
      <dgm:prSet loTypeId="urn:microsoft.com/office/officeart/2005/8/layout/chevron1" loCatId="process" qsTypeId="urn:microsoft.com/office/officeart/2005/8/quickstyle/simple4" qsCatId="simple" csTypeId="urn:microsoft.com/office/officeart/2005/8/colors/colorful5" csCatId="colorful" phldr="1"/>
      <dgm:spPr/>
      <dgm:t>
        <a:bodyPr/>
        <a:lstStyle/>
        <a:p>
          <a:endParaRPr lang="en-US"/>
        </a:p>
      </dgm:t>
    </dgm:pt>
    <dgm:pt modelId="{624BCBED-D8EE-4591-98D9-07F20756F76B}">
      <dgm:prSet/>
      <dgm:spPr/>
      <dgm:t>
        <a:bodyPr/>
        <a:lstStyle/>
        <a:p>
          <a:r>
            <a:rPr lang="da-DK" dirty="0"/>
            <a:t>At blive klogere på, hvad </a:t>
          </a:r>
          <a:r>
            <a:rPr lang="da-DK" dirty="0" err="1"/>
            <a:t>SSAér</a:t>
          </a:r>
          <a:r>
            <a:rPr lang="da-DK" dirty="0"/>
            <a:t>- ansat i primær sektor og SSH, SSA - elever tænker om:</a:t>
          </a:r>
          <a:endParaRPr lang="en-US" dirty="0"/>
        </a:p>
      </dgm:t>
    </dgm:pt>
    <dgm:pt modelId="{06EFA46E-BBC5-42FB-813E-4E6993F59CF8}" type="parTrans" cxnId="{3A806C5F-D172-4502-BC9B-1312963BAAE6}">
      <dgm:prSet/>
      <dgm:spPr/>
      <dgm:t>
        <a:bodyPr/>
        <a:lstStyle/>
        <a:p>
          <a:endParaRPr lang="en-US"/>
        </a:p>
      </dgm:t>
    </dgm:pt>
    <dgm:pt modelId="{A5EE71D7-70E3-4E86-A702-F6B6ED7DD8B1}" type="sibTrans" cxnId="{3A806C5F-D172-4502-BC9B-1312963BAAE6}">
      <dgm:prSet/>
      <dgm:spPr/>
      <dgm:t>
        <a:bodyPr/>
        <a:lstStyle/>
        <a:p>
          <a:endParaRPr lang="en-US"/>
        </a:p>
      </dgm:t>
    </dgm:pt>
    <dgm:pt modelId="{6297DD36-C28D-440D-A36D-21CE5AA77CF4}">
      <dgm:prSet/>
      <dgm:spPr/>
      <dgm:t>
        <a:bodyPr/>
        <a:lstStyle/>
        <a:p>
          <a:r>
            <a:rPr lang="da-DK" dirty="0"/>
            <a:t>Velfærdsteknologi og brugen af velfærdsteknologi hos borgere på Bornholm, bl.a. med henblik på deres rolle af implementering af ny velfærdsteknologi</a:t>
          </a:r>
          <a:endParaRPr lang="en-US" dirty="0"/>
        </a:p>
      </dgm:t>
    </dgm:pt>
    <dgm:pt modelId="{22230542-6E9A-4704-8FE8-E564A63CEFF0}" type="parTrans" cxnId="{AF1A001E-7753-4D06-8C79-15894D53E5EF}">
      <dgm:prSet/>
      <dgm:spPr/>
      <dgm:t>
        <a:bodyPr/>
        <a:lstStyle/>
        <a:p>
          <a:endParaRPr lang="en-US"/>
        </a:p>
      </dgm:t>
    </dgm:pt>
    <dgm:pt modelId="{8FBFD605-44EA-43AD-A1A0-8FB43E8D89EC}" type="sibTrans" cxnId="{AF1A001E-7753-4D06-8C79-15894D53E5EF}">
      <dgm:prSet/>
      <dgm:spPr/>
      <dgm:t>
        <a:bodyPr/>
        <a:lstStyle/>
        <a:p>
          <a:endParaRPr lang="en-US"/>
        </a:p>
      </dgm:t>
    </dgm:pt>
    <dgm:pt modelId="{CE7B093D-6767-42AE-859A-9BD5094669B7}" type="pres">
      <dgm:prSet presAssocID="{910DDA28-74A9-4259-AD60-64A46146CCF3}" presName="Name0" presStyleCnt="0">
        <dgm:presLayoutVars>
          <dgm:dir/>
          <dgm:animLvl val="lvl"/>
          <dgm:resizeHandles val="exact"/>
        </dgm:presLayoutVars>
      </dgm:prSet>
      <dgm:spPr/>
    </dgm:pt>
    <dgm:pt modelId="{8A295C6E-CE54-4AE2-81EA-AE5BE9EC93CA}" type="pres">
      <dgm:prSet presAssocID="{624BCBED-D8EE-4591-98D9-07F20756F76B}" presName="parTxOnly" presStyleLbl="node1" presStyleIdx="0" presStyleCnt="2">
        <dgm:presLayoutVars>
          <dgm:chMax val="0"/>
          <dgm:chPref val="0"/>
          <dgm:bulletEnabled val="1"/>
        </dgm:presLayoutVars>
      </dgm:prSet>
      <dgm:spPr/>
    </dgm:pt>
    <dgm:pt modelId="{1A5F1880-5174-4054-A236-48BEEDEB3CBD}" type="pres">
      <dgm:prSet presAssocID="{A5EE71D7-70E3-4E86-A702-F6B6ED7DD8B1}" presName="parTxOnlySpace" presStyleCnt="0"/>
      <dgm:spPr/>
    </dgm:pt>
    <dgm:pt modelId="{1634FB80-F0C5-4985-8561-7BB9755BBFF6}" type="pres">
      <dgm:prSet presAssocID="{6297DD36-C28D-440D-A36D-21CE5AA77CF4}" presName="parTxOnly" presStyleLbl="node1" presStyleIdx="1" presStyleCnt="2">
        <dgm:presLayoutVars>
          <dgm:chMax val="0"/>
          <dgm:chPref val="0"/>
          <dgm:bulletEnabled val="1"/>
        </dgm:presLayoutVars>
      </dgm:prSet>
      <dgm:spPr/>
    </dgm:pt>
  </dgm:ptLst>
  <dgm:cxnLst>
    <dgm:cxn modelId="{76E4290B-081A-475A-ABBA-0B388DBBFD79}" type="presOf" srcId="{624BCBED-D8EE-4591-98D9-07F20756F76B}" destId="{8A295C6E-CE54-4AE2-81EA-AE5BE9EC93CA}" srcOrd="0" destOrd="0" presId="urn:microsoft.com/office/officeart/2005/8/layout/chevron1"/>
    <dgm:cxn modelId="{3ED03F15-BF50-4990-B107-0B810259BC57}" type="presOf" srcId="{910DDA28-74A9-4259-AD60-64A46146CCF3}" destId="{CE7B093D-6767-42AE-859A-9BD5094669B7}" srcOrd="0" destOrd="0" presId="urn:microsoft.com/office/officeart/2005/8/layout/chevron1"/>
    <dgm:cxn modelId="{AF1A001E-7753-4D06-8C79-15894D53E5EF}" srcId="{910DDA28-74A9-4259-AD60-64A46146CCF3}" destId="{6297DD36-C28D-440D-A36D-21CE5AA77CF4}" srcOrd="1" destOrd="0" parTransId="{22230542-6E9A-4704-8FE8-E564A63CEFF0}" sibTransId="{8FBFD605-44EA-43AD-A1A0-8FB43E8D89EC}"/>
    <dgm:cxn modelId="{3A806C5F-D172-4502-BC9B-1312963BAAE6}" srcId="{910DDA28-74A9-4259-AD60-64A46146CCF3}" destId="{624BCBED-D8EE-4591-98D9-07F20756F76B}" srcOrd="0" destOrd="0" parTransId="{06EFA46E-BBC5-42FB-813E-4E6993F59CF8}" sibTransId="{A5EE71D7-70E3-4E86-A702-F6B6ED7DD8B1}"/>
    <dgm:cxn modelId="{136A0CC7-ADA2-4AF9-B9E1-43826746C11A}" type="presOf" srcId="{6297DD36-C28D-440D-A36D-21CE5AA77CF4}" destId="{1634FB80-F0C5-4985-8561-7BB9755BBFF6}" srcOrd="0" destOrd="0" presId="urn:microsoft.com/office/officeart/2005/8/layout/chevron1"/>
    <dgm:cxn modelId="{E5D95009-09A3-4F90-A478-1A804E43BEE6}" type="presParOf" srcId="{CE7B093D-6767-42AE-859A-9BD5094669B7}" destId="{8A295C6E-CE54-4AE2-81EA-AE5BE9EC93CA}" srcOrd="0" destOrd="0" presId="urn:microsoft.com/office/officeart/2005/8/layout/chevron1"/>
    <dgm:cxn modelId="{590F6DE3-CB6E-4F12-9CC8-63707723D8E3}" type="presParOf" srcId="{CE7B093D-6767-42AE-859A-9BD5094669B7}" destId="{1A5F1880-5174-4054-A236-48BEEDEB3CBD}" srcOrd="1" destOrd="0" presId="urn:microsoft.com/office/officeart/2005/8/layout/chevron1"/>
    <dgm:cxn modelId="{6997BFD0-6A77-4EA5-9D7B-3186FB84DDB5}" type="presParOf" srcId="{CE7B093D-6767-42AE-859A-9BD5094669B7}" destId="{1634FB80-F0C5-4985-8561-7BB9755BBFF6}" srcOrd="2"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64B23D-FE91-46D3-9524-8AFF114F654E}"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8563A732-2E87-43B1-A865-58A4E57468E5}">
      <dgm:prSet/>
      <dgm:spPr/>
      <dgm:t>
        <a:bodyPr/>
        <a:lstStyle/>
        <a:p>
          <a:r>
            <a:rPr lang="da-DK" dirty="0"/>
            <a:t>Det er person afhængigt hvilke teknologier der ender ude hos borgeren</a:t>
          </a:r>
          <a:endParaRPr lang="en-US" dirty="0"/>
        </a:p>
      </dgm:t>
    </dgm:pt>
    <dgm:pt modelId="{98D2B2CA-556D-4F4F-B641-1C87F1882D8F}" type="parTrans" cxnId="{33027C25-49EE-43DB-8B8D-27DD91BF6C5A}">
      <dgm:prSet/>
      <dgm:spPr/>
      <dgm:t>
        <a:bodyPr/>
        <a:lstStyle/>
        <a:p>
          <a:endParaRPr lang="en-US"/>
        </a:p>
      </dgm:t>
    </dgm:pt>
    <dgm:pt modelId="{8A7B4672-0352-49FC-A8C0-2AA7C29F4C07}" type="sibTrans" cxnId="{33027C25-49EE-43DB-8B8D-27DD91BF6C5A}">
      <dgm:prSet/>
      <dgm:spPr/>
      <dgm:t>
        <a:bodyPr/>
        <a:lstStyle/>
        <a:p>
          <a:endParaRPr lang="en-US"/>
        </a:p>
      </dgm:t>
    </dgm:pt>
    <dgm:pt modelId="{9239DB07-8454-4CF2-AF29-2314C793084F}">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a-DK"/>
            <a:t>At bestille de forskellige teknologier – Ikke meget brugervenligt for medarbejdere! </a:t>
          </a:r>
        </a:p>
        <a:p>
          <a:endParaRPr lang="en-US" dirty="0"/>
        </a:p>
      </dgm:t>
    </dgm:pt>
    <dgm:pt modelId="{4C6A9BD4-8703-4669-985F-C16CA036F7BE}" type="parTrans" cxnId="{330F0CAE-4BAB-4CF1-AA21-76645D9498A6}">
      <dgm:prSet/>
      <dgm:spPr/>
      <dgm:t>
        <a:bodyPr/>
        <a:lstStyle/>
        <a:p>
          <a:endParaRPr lang="en-US"/>
        </a:p>
      </dgm:t>
    </dgm:pt>
    <dgm:pt modelId="{039850A5-70F2-42BE-BC6D-7F68D3415F8E}" type="sibTrans" cxnId="{330F0CAE-4BAB-4CF1-AA21-76645D9498A6}">
      <dgm:prSet/>
      <dgm:spPr/>
      <dgm:t>
        <a:bodyPr/>
        <a:lstStyle/>
        <a:p>
          <a:endParaRPr lang="en-US"/>
        </a:p>
      </dgm:t>
    </dgm:pt>
    <dgm:pt modelId="{6D8CC228-7D20-404A-8875-A2D2C5C2A6D3}">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da-DK" dirty="0"/>
            <a:t>Afgørende at kende teknologierne </a:t>
          </a:r>
          <a:endParaRPr lang="en-US" dirty="0"/>
        </a:p>
      </dgm:t>
    </dgm:pt>
    <dgm:pt modelId="{BB121676-4611-430E-ACA8-BCD3E6B4CC66}" type="parTrans" cxnId="{FF6D1E41-78C4-4D24-B126-503B2169FC5F}">
      <dgm:prSet/>
      <dgm:spPr/>
      <dgm:t>
        <a:bodyPr/>
        <a:lstStyle/>
        <a:p>
          <a:endParaRPr lang="en-US"/>
        </a:p>
      </dgm:t>
    </dgm:pt>
    <dgm:pt modelId="{C5CF694D-A173-49FD-AD01-DFFCAA51F962}" type="sibTrans" cxnId="{FF6D1E41-78C4-4D24-B126-503B2169FC5F}">
      <dgm:prSet/>
      <dgm:spPr/>
      <dgm:t>
        <a:bodyPr/>
        <a:lstStyle/>
        <a:p>
          <a:endParaRPr lang="en-US"/>
        </a:p>
      </dgm:t>
    </dgm:pt>
    <dgm:pt modelId="{5EE9B2B8-8867-4C2D-BAFF-1B16CF409BDB}">
      <dgm:prSet/>
      <dgm:spPr/>
      <dgm:t>
        <a:bodyPr/>
        <a:lstStyle/>
        <a:p>
          <a:r>
            <a:rPr lang="da-DK" dirty="0"/>
            <a:t>Nøglepersoner der kan hjælpe med at finde de rette teknologier</a:t>
          </a:r>
          <a:endParaRPr lang="en-US" dirty="0"/>
        </a:p>
      </dgm:t>
    </dgm:pt>
    <dgm:pt modelId="{730BFEB4-77A8-4F1F-B826-1CA7C77A104A}" type="parTrans" cxnId="{23351B5F-656F-4C3B-B75B-4604E994BAE2}">
      <dgm:prSet/>
      <dgm:spPr/>
      <dgm:t>
        <a:bodyPr/>
        <a:lstStyle/>
        <a:p>
          <a:endParaRPr lang="en-US"/>
        </a:p>
      </dgm:t>
    </dgm:pt>
    <dgm:pt modelId="{D1B93723-2D99-48F5-BC4E-0F25D1E0322C}" type="sibTrans" cxnId="{23351B5F-656F-4C3B-B75B-4604E994BAE2}">
      <dgm:prSet/>
      <dgm:spPr/>
      <dgm:t>
        <a:bodyPr/>
        <a:lstStyle/>
        <a:p>
          <a:endParaRPr lang="en-US"/>
        </a:p>
      </dgm:t>
    </dgm:pt>
    <dgm:pt modelId="{BE1D4C53-4981-47F7-AD4B-0C9C5676FF80}">
      <dgm:prSet/>
      <dgm:spPr/>
      <dgm:t>
        <a:bodyPr/>
        <a:lstStyle/>
        <a:p>
          <a:r>
            <a:rPr lang="da-DK" dirty="0"/>
            <a:t>Visitator skal kende til teknologiske  hjælpemidler</a:t>
          </a:r>
          <a:endParaRPr lang="en-US" dirty="0"/>
        </a:p>
      </dgm:t>
    </dgm:pt>
    <dgm:pt modelId="{230E212E-E7A2-414E-84D8-796F3B17A371}" type="parTrans" cxnId="{75CFB074-04D7-4ECE-A011-2958777847EF}">
      <dgm:prSet/>
      <dgm:spPr/>
      <dgm:t>
        <a:bodyPr/>
        <a:lstStyle/>
        <a:p>
          <a:endParaRPr lang="en-US"/>
        </a:p>
      </dgm:t>
    </dgm:pt>
    <dgm:pt modelId="{6907947A-E84F-44AA-8E04-2716BBE908C9}" type="sibTrans" cxnId="{75CFB074-04D7-4ECE-A011-2958777847EF}">
      <dgm:prSet/>
      <dgm:spPr/>
      <dgm:t>
        <a:bodyPr/>
        <a:lstStyle/>
        <a:p>
          <a:endParaRPr lang="en-US"/>
        </a:p>
      </dgm:t>
    </dgm:pt>
    <dgm:pt modelId="{B66BA69B-A702-4B88-BB30-C1458466C609}">
      <dgm:prSet/>
      <dgm:spPr/>
      <dgm:t>
        <a:bodyPr/>
        <a:lstStyle/>
        <a:p>
          <a:r>
            <a:rPr lang="da-DK" dirty="0"/>
            <a:t>… ansvaret, hvis det ikke virker? Skifte batteri, opdatere, strømmen svigter etc.</a:t>
          </a:r>
          <a:endParaRPr lang="en-US" dirty="0"/>
        </a:p>
      </dgm:t>
    </dgm:pt>
    <dgm:pt modelId="{E41C8F2F-2637-4055-948E-1181814D49F5}" type="parTrans" cxnId="{70524FB3-2600-4243-AA6E-E7F76B5ACD09}">
      <dgm:prSet/>
      <dgm:spPr/>
      <dgm:t>
        <a:bodyPr/>
        <a:lstStyle/>
        <a:p>
          <a:endParaRPr lang="en-US"/>
        </a:p>
      </dgm:t>
    </dgm:pt>
    <dgm:pt modelId="{E584B9ED-501E-4241-8793-5312D0F56996}" type="sibTrans" cxnId="{70524FB3-2600-4243-AA6E-E7F76B5ACD09}">
      <dgm:prSet/>
      <dgm:spPr/>
      <dgm:t>
        <a:bodyPr/>
        <a:lstStyle/>
        <a:p>
          <a:endParaRPr lang="en-US"/>
        </a:p>
      </dgm:t>
    </dgm:pt>
    <dgm:pt modelId="{A7B2275C-DD68-481E-9454-F27BC5D8202B}">
      <dgm:prSet/>
      <dgm:spPr/>
      <dgm:t>
        <a:bodyPr/>
        <a:lstStyle/>
        <a:p>
          <a:r>
            <a:rPr lang="da-DK" dirty="0"/>
            <a:t>”YouTube kanal” kan vise de forskellige hjælpemidlers funktion </a:t>
          </a:r>
          <a:endParaRPr lang="en-US" dirty="0"/>
        </a:p>
      </dgm:t>
    </dgm:pt>
    <dgm:pt modelId="{771DF139-4652-4F84-A047-055826B49898}" type="parTrans" cxnId="{FD579653-5F15-4503-B853-F67030830484}">
      <dgm:prSet/>
      <dgm:spPr/>
      <dgm:t>
        <a:bodyPr/>
        <a:lstStyle/>
        <a:p>
          <a:endParaRPr lang="en-US"/>
        </a:p>
      </dgm:t>
    </dgm:pt>
    <dgm:pt modelId="{CC4D10AB-10E3-4E8F-877A-553D6B8303BA}" type="sibTrans" cxnId="{FD579653-5F15-4503-B853-F67030830484}">
      <dgm:prSet/>
      <dgm:spPr/>
      <dgm:t>
        <a:bodyPr/>
        <a:lstStyle/>
        <a:p>
          <a:endParaRPr lang="en-US"/>
        </a:p>
      </dgm:t>
    </dgm:pt>
    <dgm:pt modelId="{D77BA3CA-C715-46BA-859B-FF98E62E9563}">
      <dgm:prSet/>
      <dgm:spPr/>
      <dgm:t>
        <a:bodyPr/>
        <a:lstStyle/>
        <a:p>
          <a:r>
            <a:rPr lang="da-DK" dirty="0"/>
            <a:t>Hjælpemiddel </a:t>
          </a:r>
          <a:r>
            <a:rPr lang="da-DK" dirty="0" err="1"/>
            <a:t>skillsrum</a:t>
          </a:r>
          <a:r>
            <a:rPr lang="da-DK" dirty="0"/>
            <a:t> – vise hvad der findes af hjælpemidler</a:t>
          </a:r>
          <a:endParaRPr lang="en-US" dirty="0"/>
        </a:p>
      </dgm:t>
    </dgm:pt>
    <dgm:pt modelId="{5388DAF5-330C-44F2-953B-25DF6F090A00}" type="parTrans" cxnId="{0EF76610-1A6F-4B95-9ADD-7E2E431D9DF3}">
      <dgm:prSet/>
      <dgm:spPr/>
      <dgm:t>
        <a:bodyPr/>
        <a:lstStyle/>
        <a:p>
          <a:endParaRPr lang="en-US"/>
        </a:p>
      </dgm:t>
    </dgm:pt>
    <dgm:pt modelId="{DEACE0F7-91C9-42B3-AC22-C86C15C53E4B}" type="sibTrans" cxnId="{0EF76610-1A6F-4B95-9ADD-7E2E431D9DF3}">
      <dgm:prSet/>
      <dgm:spPr/>
      <dgm:t>
        <a:bodyPr/>
        <a:lstStyle/>
        <a:p>
          <a:endParaRPr lang="en-US"/>
        </a:p>
      </dgm:t>
    </dgm:pt>
    <dgm:pt modelId="{F9704C54-163A-451F-9451-67DB4E13A188}" type="pres">
      <dgm:prSet presAssocID="{0964B23D-FE91-46D3-9524-8AFF114F654E}" presName="diagram" presStyleCnt="0">
        <dgm:presLayoutVars>
          <dgm:dir/>
          <dgm:resizeHandles val="exact"/>
        </dgm:presLayoutVars>
      </dgm:prSet>
      <dgm:spPr/>
    </dgm:pt>
    <dgm:pt modelId="{F02B7A46-2AD4-41D4-95E6-F3A7EBFFF01C}" type="pres">
      <dgm:prSet presAssocID="{8563A732-2E87-43B1-A865-58A4E57468E5}" presName="node" presStyleLbl="node1" presStyleIdx="0" presStyleCnt="8">
        <dgm:presLayoutVars>
          <dgm:bulletEnabled val="1"/>
        </dgm:presLayoutVars>
      </dgm:prSet>
      <dgm:spPr/>
    </dgm:pt>
    <dgm:pt modelId="{3FF6525D-A93A-4B8A-90E2-2C16E430CB96}" type="pres">
      <dgm:prSet presAssocID="{8A7B4672-0352-49FC-A8C0-2AA7C29F4C07}" presName="sibTrans" presStyleCnt="0"/>
      <dgm:spPr/>
    </dgm:pt>
    <dgm:pt modelId="{F573D6CE-24FF-4808-B074-E62826A97152}" type="pres">
      <dgm:prSet presAssocID="{9239DB07-8454-4CF2-AF29-2314C793084F}" presName="node" presStyleLbl="node1" presStyleIdx="1" presStyleCnt="8">
        <dgm:presLayoutVars>
          <dgm:bulletEnabled val="1"/>
        </dgm:presLayoutVars>
      </dgm:prSet>
      <dgm:spPr/>
    </dgm:pt>
    <dgm:pt modelId="{2A18DA2E-44EF-4D75-98B1-F675AC207664}" type="pres">
      <dgm:prSet presAssocID="{039850A5-70F2-42BE-BC6D-7F68D3415F8E}" presName="sibTrans" presStyleCnt="0"/>
      <dgm:spPr/>
    </dgm:pt>
    <dgm:pt modelId="{CC071B12-280B-426E-9E2B-E29C345AACD7}" type="pres">
      <dgm:prSet presAssocID="{6D8CC228-7D20-404A-8875-A2D2C5C2A6D3}" presName="node" presStyleLbl="node1" presStyleIdx="2" presStyleCnt="8">
        <dgm:presLayoutVars>
          <dgm:bulletEnabled val="1"/>
        </dgm:presLayoutVars>
      </dgm:prSet>
      <dgm:spPr/>
    </dgm:pt>
    <dgm:pt modelId="{C6F99B6B-F607-4B45-B636-C19A73919CA0}" type="pres">
      <dgm:prSet presAssocID="{C5CF694D-A173-49FD-AD01-DFFCAA51F962}" presName="sibTrans" presStyleCnt="0"/>
      <dgm:spPr/>
    </dgm:pt>
    <dgm:pt modelId="{B6559CB0-B250-481A-AD34-05CC7E9B8C41}" type="pres">
      <dgm:prSet presAssocID="{5EE9B2B8-8867-4C2D-BAFF-1B16CF409BDB}" presName="node" presStyleLbl="node1" presStyleIdx="3" presStyleCnt="8">
        <dgm:presLayoutVars>
          <dgm:bulletEnabled val="1"/>
        </dgm:presLayoutVars>
      </dgm:prSet>
      <dgm:spPr/>
    </dgm:pt>
    <dgm:pt modelId="{FD5C782C-9040-4365-B2BF-1512539329E2}" type="pres">
      <dgm:prSet presAssocID="{D1B93723-2D99-48F5-BC4E-0F25D1E0322C}" presName="sibTrans" presStyleCnt="0"/>
      <dgm:spPr/>
    </dgm:pt>
    <dgm:pt modelId="{705125E0-A467-4BB1-B2C0-51350CA0BCCD}" type="pres">
      <dgm:prSet presAssocID="{BE1D4C53-4981-47F7-AD4B-0C9C5676FF80}" presName="node" presStyleLbl="node1" presStyleIdx="4" presStyleCnt="8">
        <dgm:presLayoutVars>
          <dgm:bulletEnabled val="1"/>
        </dgm:presLayoutVars>
      </dgm:prSet>
      <dgm:spPr/>
    </dgm:pt>
    <dgm:pt modelId="{C3F021AA-1257-4CF2-A203-029C9748600A}" type="pres">
      <dgm:prSet presAssocID="{6907947A-E84F-44AA-8E04-2716BBE908C9}" presName="sibTrans" presStyleCnt="0"/>
      <dgm:spPr/>
    </dgm:pt>
    <dgm:pt modelId="{B843496F-84B0-4382-95C3-450CE3BB81C7}" type="pres">
      <dgm:prSet presAssocID="{B66BA69B-A702-4B88-BB30-C1458466C609}" presName="node" presStyleLbl="node1" presStyleIdx="5" presStyleCnt="8">
        <dgm:presLayoutVars>
          <dgm:bulletEnabled val="1"/>
        </dgm:presLayoutVars>
      </dgm:prSet>
      <dgm:spPr/>
    </dgm:pt>
    <dgm:pt modelId="{01677254-E85C-4661-961F-2644127363A7}" type="pres">
      <dgm:prSet presAssocID="{E584B9ED-501E-4241-8793-5312D0F56996}" presName="sibTrans" presStyleCnt="0"/>
      <dgm:spPr/>
    </dgm:pt>
    <dgm:pt modelId="{EEEA1BAD-9048-436E-B267-0BA52FCDBC8F}" type="pres">
      <dgm:prSet presAssocID="{A7B2275C-DD68-481E-9454-F27BC5D8202B}" presName="node" presStyleLbl="node1" presStyleIdx="6" presStyleCnt="8">
        <dgm:presLayoutVars>
          <dgm:bulletEnabled val="1"/>
        </dgm:presLayoutVars>
      </dgm:prSet>
      <dgm:spPr/>
    </dgm:pt>
    <dgm:pt modelId="{CC5009F9-0119-441E-85C2-D55CDA890599}" type="pres">
      <dgm:prSet presAssocID="{CC4D10AB-10E3-4E8F-877A-553D6B8303BA}" presName="sibTrans" presStyleCnt="0"/>
      <dgm:spPr/>
    </dgm:pt>
    <dgm:pt modelId="{435F81E3-55FC-4E7C-9CD9-AE6A86D0B484}" type="pres">
      <dgm:prSet presAssocID="{D77BA3CA-C715-46BA-859B-FF98E62E9563}" presName="node" presStyleLbl="node1" presStyleIdx="7" presStyleCnt="8">
        <dgm:presLayoutVars>
          <dgm:bulletEnabled val="1"/>
        </dgm:presLayoutVars>
      </dgm:prSet>
      <dgm:spPr/>
    </dgm:pt>
  </dgm:ptLst>
  <dgm:cxnLst>
    <dgm:cxn modelId="{0EF76610-1A6F-4B95-9ADD-7E2E431D9DF3}" srcId="{0964B23D-FE91-46D3-9524-8AFF114F654E}" destId="{D77BA3CA-C715-46BA-859B-FF98E62E9563}" srcOrd="7" destOrd="0" parTransId="{5388DAF5-330C-44F2-953B-25DF6F090A00}" sibTransId="{DEACE0F7-91C9-42B3-AC22-C86C15C53E4B}"/>
    <dgm:cxn modelId="{33027C25-49EE-43DB-8B8D-27DD91BF6C5A}" srcId="{0964B23D-FE91-46D3-9524-8AFF114F654E}" destId="{8563A732-2E87-43B1-A865-58A4E57468E5}" srcOrd="0" destOrd="0" parTransId="{98D2B2CA-556D-4F4F-B641-1C87F1882D8F}" sibTransId="{8A7B4672-0352-49FC-A8C0-2AA7C29F4C07}"/>
    <dgm:cxn modelId="{26323B3B-E1A3-4102-8FB9-9968948431F1}" type="presOf" srcId="{5EE9B2B8-8867-4C2D-BAFF-1B16CF409BDB}" destId="{B6559CB0-B250-481A-AD34-05CC7E9B8C41}" srcOrd="0" destOrd="0" presId="urn:microsoft.com/office/officeart/2005/8/layout/default"/>
    <dgm:cxn modelId="{23351B5F-656F-4C3B-B75B-4604E994BAE2}" srcId="{0964B23D-FE91-46D3-9524-8AFF114F654E}" destId="{5EE9B2B8-8867-4C2D-BAFF-1B16CF409BDB}" srcOrd="3" destOrd="0" parTransId="{730BFEB4-77A8-4F1F-B826-1CA7C77A104A}" sibTransId="{D1B93723-2D99-48F5-BC4E-0F25D1E0322C}"/>
    <dgm:cxn modelId="{FF6D1E41-78C4-4D24-B126-503B2169FC5F}" srcId="{0964B23D-FE91-46D3-9524-8AFF114F654E}" destId="{6D8CC228-7D20-404A-8875-A2D2C5C2A6D3}" srcOrd="2" destOrd="0" parTransId="{BB121676-4611-430E-ACA8-BCD3E6B4CC66}" sibTransId="{C5CF694D-A173-49FD-AD01-DFFCAA51F962}"/>
    <dgm:cxn modelId="{DFB97743-0791-4318-AF35-1AB4D3B74816}" type="presOf" srcId="{BE1D4C53-4981-47F7-AD4B-0C9C5676FF80}" destId="{705125E0-A467-4BB1-B2C0-51350CA0BCCD}" srcOrd="0" destOrd="0" presId="urn:microsoft.com/office/officeart/2005/8/layout/default"/>
    <dgm:cxn modelId="{FD579653-5F15-4503-B853-F67030830484}" srcId="{0964B23D-FE91-46D3-9524-8AFF114F654E}" destId="{A7B2275C-DD68-481E-9454-F27BC5D8202B}" srcOrd="6" destOrd="0" parTransId="{771DF139-4652-4F84-A047-055826B49898}" sibTransId="{CC4D10AB-10E3-4E8F-877A-553D6B8303BA}"/>
    <dgm:cxn modelId="{75CFB074-04D7-4ECE-A011-2958777847EF}" srcId="{0964B23D-FE91-46D3-9524-8AFF114F654E}" destId="{BE1D4C53-4981-47F7-AD4B-0C9C5676FF80}" srcOrd="4" destOrd="0" parTransId="{230E212E-E7A2-414E-84D8-796F3B17A371}" sibTransId="{6907947A-E84F-44AA-8E04-2716BBE908C9}"/>
    <dgm:cxn modelId="{C9B12556-3BDF-42C7-8D7F-C0605C57255A}" type="presOf" srcId="{A7B2275C-DD68-481E-9454-F27BC5D8202B}" destId="{EEEA1BAD-9048-436E-B267-0BA52FCDBC8F}" srcOrd="0" destOrd="0" presId="urn:microsoft.com/office/officeart/2005/8/layout/default"/>
    <dgm:cxn modelId="{F4D6F592-CFD1-4F75-BF6B-5B41D8C2F878}" type="presOf" srcId="{B66BA69B-A702-4B88-BB30-C1458466C609}" destId="{B843496F-84B0-4382-95C3-450CE3BB81C7}" srcOrd="0" destOrd="0" presId="urn:microsoft.com/office/officeart/2005/8/layout/default"/>
    <dgm:cxn modelId="{C952D79F-F08E-490A-A463-279CCE1D6734}" type="presOf" srcId="{9239DB07-8454-4CF2-AF29-2314C793084F}" destId="{F573D6CE-24FF-4808-B074-E62826A97152}" srcOrd="0" destOrd="0" presId="urn:microsoft.com/office/officeart/2005/8/layout/default"/>
    <dgm:cxn modelId="{FE8FF4A3-1C35-4DD7-9125-27B4993127CE}" type="presOf" srcId="{8563A732-2E87-43B1-A865-58A4E57468E5}" destId="{F02B7A46-2AD4-41D4-95E6-F3A7EBFFF01C}" srcOrd="0" destOrd="0" presId="urn:microsoft.com/office/officeart/2005/8/layout/default"/>
    <dgm:cxn modelId="{330F0CAE-4BAB-4CF1-AA21-76645D9498A6}" srcId="{0964B23D-FE91-46D3-9524-8AFF114F654E}" destId="{9239DB07-8454-4CF2-AF29-2314C793084F}" srcOrd="1" destOrd="0" parTransId="{4C6A9BD4-8703-4669-985F-C16CA036F7BE}" sibTransId="{039850A5-70F2-42BE-BC6D-7F68D3415F8E}"/>
    <dgm:cxn modelId="{70524FB3-2600-4243-AA6E-E7F76B5ACD09}" srcId="{0964B23D-FE91-46D3-9524-8AFF114F654E}" destId="{B66BA69B-A702-4B88-BB30-C1458466C609}" srcOrd="5" destOrd="0" parTransId="{E41C8F2F-2637-4055-948E-1181814D49F5}" sibTransId="{E584B9ED-501E-4241-8793-5312D0F56996}"/>
    <dgm:cxn modelId="{AE6C21CE-9905-43CA-81B6-E64F7D566BB8}" type="presOf" srcId="{6D8CC228-7D20-404A-8875-A2D2C5C2A6D3}" destId="{CC071B12-280B-426E-9E2B-E29C345AACD7}" srcOrd="0" destOrd="0" presId="urn:microsoft.com/office/officeart/2005/8/layout/default"/>
    <dgm:cxn modelId="{4E2A18E1-7232-404C-A38B-0890F3EA059F}" type="presOf" srcId="{0964B23D-FE91-46D3-9524-8AFF114F654E}" destId="{F9704C54-163A-451F-9451-67DB4E13A188}" srcOrd="0" destOrd="0" presId="urn:microsoft.com/office/officeart/2005/8/layout/default"/>
    <dgm:cxn modelId="{9EAB0BEF-46F5-47D4-9CCE-9B519A6E5F36}" type="presOf" srcId="{D77BA3CA-C715-46BA-859B-FF98E62E9563}" destId="{435F81E3-55FC-4E7C-9CD9-AE6A86D0B484}" srcOrd="0" destOrd="0" presId="urn:microsoft.com/office/officeart/2005/8/layout/default"/>
    <dgm:cxn modelId="{629C0977-296D-4B10-AAE3-E10FE737E3AF}" type="presParOf" srcId="{F9704C54-163A-451F-9451-67DB4E13A188}" destId="{F02B7A46-2AD4-41D4-95E6-F3A7EBFFF01C}" srcOrd="0" destOrd="0" presId="urn:microsoft.com/office/officeart/2005/8/layout/default"/>
    <dgm:cxn modelId="{48515C9F-A265-4EF8-B184-265E50481C33}" type="presParOf" srcId="{F9704C54-163A-451F-9451-67DB4E13A188}" destId="{3FF6525D-A93A-4B8A-90E2-2C16E430CB96}" srcOrd="1" destOrd="0" presId="urn:microsoft.com/office/officeart/2005/8/layout/default"/>
    <dgm:cxn modelId="{F1B6020D-6A21-4A16-9E12-33789FD6D28B}" type="presParOf" srcId="{F9704C54-163A-451F-9451-67DB4E13A188}" destId="{F573D6CE-24FF-4808-B074-E62826A97152}" srcOrd="2" destOrd="0" presId="urn:microsoft.com/office/officeart/2005/8/layout/default"/>
    <dgm:cxn modelId="{45788FE5-97BC-480C-842F-C5084E7E9577}" type="presParOf" srcId="{F9704C54-163A-451F-9451-67DB4E13A188}" destId="{2A18DA2E-44EF-4D75-98B1-F675AC207664}" srcOrd="3" destOrd="0" presId="urn:microsoft.com/office/officeart/2005/8/layout/default"/>
    <dgm:cxn modelId="{1D60FA81-2F9E-4E0E-A65E-CA9954692FBF}" type="presParOf" srcId="{F9704C54-163A-451F-9451-67DB4E13A188}" destId="{CC071B12-280B-426E-9E2B-E29C345AACD7}" srcOrd="4" destOrd="0" presId="urn:microsoft.com/office/officeart/2005/8/layout/default"/>
    <dgm:cxn modelId="{3A7D627A-8D31-4C67-BA21-2803B36F7B9F}" type="presParOf" srcId="{F9704C54-163A-451F-9451-67DB4E13A188}" destId="{C6F99B6B-F607-4B45-B636-C19A73919CA0}" srcOrd="5" destOrd="0" presId="urn:microsoft.com/office/officeart/2005/8/layout/default"/>
    <dgm:cxn modelId="{A68C1288-36F7-4FB8-929D-8363EEFE98CA}" type="presParOf" srcId="{F9704C54-163A-451F-9451-67DB4E13A188}" destId="{B6559CB0-B250-481A-AD34-05CC7E9B8C41}" srcOrd="6" destOrd="0" presId="urn:microsoft.com/office/officeart/2005/8/layout/default"/>
    <dgm:cxn modelId="{3825870E-535F-4A77-981B-21149E381D90}" type="presParOf" srcId="{F9704C54-163A-451F-9451-67DB4E13A188}" destId="{FD5C782C-9040-4365-B2BF-1512539329E2}" srcOrd="7" destOrd="0" presId="urn:microsoft.com/office/officeart/2005/8/layout/default"/>
    <dgm:cxn modelId="{5E18E4B1-3710-49FA-8E9F-D5693D8B7C0D}" type="presParOf" srcId="{F9704C54-163A-451F-9451-67DB4E13A188}" destId="{705125E0-A467-4BB1-B2C0-51350CA0BCCD}" srcOrd="8" destOrd="0" presId="urn:microsoft.com/office/officeart/2005/8/layout/default"/>
    <dgm:cxn modelId="{01604266-F99F-4BE8-B1D7-26C46C6D1E2D}" type="presParOf" srcId="{F9704C54-163A-451F-9451-67DB4E13A188}" destId="{C3F021AA-1257-4CF2-A203-029C9748600A}" srcOrd="9" destOrd="0" presId="urn:microsoft.com/office/officeart/2005/8/layout/default"/>
    <dgm:cxn modelId="{3963964C-32D8-4816-AF85-BEB0583ABCEB}" type="presParOf" srcId="{F9704C54-163A-451F-9451-67DB4E13A188}" destId="{B843496F-84B0-4382-95C3-450CE3BB81C7}" srcOrd="10" destOrd="0" presId="urn:microsoft.com/office/officeart/2005/8/layout/default"/>
    <dgm:cxn modelId="{7DDF6C3B-63B0-4A97-8F37-405B698E893F}" type="presParOf" srcId="{F9704C54-163A-451F-9451-67DB4E13A188}" destId="{01677254-E85C-4661-961F-2644127363A7}" srcOrd="11" destOrd="0" presId="urn:microsoft.com/office/officeart/2005/8/layout/default"/>
    <dgm:cxn modelId="{3D15B8A3-2383-4208-85E9-DA17EEAE4097}" type="presParOf" srcId="{F9704C54-163A-451F-9451-67DB4E13A188}" destId="{EEEA1BAD-9048-436E-B267-0BA52FCDBC8F}" srcOrd="12" destOrd="0" presId="urn:microsoft.com/office/officeart/2005/8/layout/default"/>
    <dgm:cxn modelId="{1B477153-C35A-477D-96C1-5F88C61B0E57}" type="presParOf" srcId="{F9704C54-163A-451F-9451-67DB4E13A188}" destId="{CC5009F9-0119-441E-85C2-D55CDA890599}" srcOrd="13" destOrd="0" presId="urn:microsoft.com/office/officeart/2005/8/layout/default"/>
    <dgm:cxn modelId="{467FADE5-19AB-433E-999B-3D6289564D2A}" type="presParOf" srcId="{F9704C54-163A-451F-9451-67DB4E13A188}" destId="{435F81E3-55FC-4E7C-9CD9-AE6A86D0B484}"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95C6E-CE54-4AE2-81EA-AE5BE9EC93CA}">
      <dsp:nvSpPr>
        <dsp:cNvPr id="0" name=""/>
        <dsp:cNvSpPr/>
      </dsp:nvSpPr>
      <dsp:spPr>
        <a:xfrm>
          <a:off x="9242" y="1070709"/>
          <a:ext cx="5524797" cy="2209919"/>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a-DK" sz="2200" kern="1200" dirty="0"/>
            <a:t>At blive klogere på, hvad </a:t>
          </a:r>
          <a:r>
            <a:rPr lang="da-DK" sz="2200" kern="1200" dirty="0" err="1"/>
            <a:t>SSAér</a:t>
          </a:r>
          <a:r>
            <a:rPr lang="da-DK" sz="2200" kern="1200" dirty="0"/>
            <a:t>- ansat i primær sektor og SSH, SSA - elever tænker om:</a:t>
          </a:r>
          <a:endParaRPr lang="en-US" sz="2200" kern="1200" dirty="0"/>
        </a:p>
      </dsp:txBody>
      <dsp:txXfrm>
        <a:off x="1114202" y="1070709"/>
        <a:ext cx="3314878" cy="2209919"/>
      </dsp:txXfrm>
    </dsp:sp>
    <dsp:sp modelId="{1634FB80-F0C5-4985-8561-7BB9755BBFF6}">
      <dsp:nvSpPr>
        <dsp:cNvPr id="0" name=""/>
        <dsp:cNvSpPr/>
      </dsp:nvSpPr>
      <dsp:spPr>
        <a:xfrm>
          <a:off x="4981560" y="1070709"/>
          <a:ext cx="5524797" cy="2209919"/>
        </a:xfrm>
        <a:prstGeom prst="chevron">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da-DK" sz="2200" kern="1200" dirty="0"/>
            <a:t>Velfærdsteknologi og brugen af velfærdsteknologi hos borgere på Bornholm, bl.a. med henblik på deres rolle af implementering af ny velfærdsteknologi</a:t>
          </a:r>
          <a:endParaRPr lang="en-US" sz="2200" kern="1200" dirty="0"/>
        </a:p>
      </dsp:txBody>
      <dsp:txXfrm>
        <a:off x="6086520" y="1070709"/>
        <a:ext cx="3314878" cy="2209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B7A46-2AD4-41D4-95E6-F3A7EBFFF01C}">
      <dsp:nvSpPr>
        <dsp:cNvPr id="0" name=""/>
        <dsp:cNvSpPr/>
      </dsp:nvSpPr>
      <dsp:spPr>
        <a:xfrm>
          <a:off x="3080" y="49981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Det er person afhængigt hvilke teknologier der ender ude hos borgeren</a:t>
          </a:r>
          <a:endParaRPr lang="en-US" sz="1700" kern="1200" dirty="0"/>
        </a:p>
      </dsp:txBody>
      <dsp:txXfrm>
        <a:off x="3080" y="499812"/>
        <a:ext cx="2444055" cy="1466433"/>
      </dsp:txXfrm>
    </dsp:sp>
    <dsp:sp modelId="{F573D6CE-24FF-4808-B074-E62826A97152}">
      <dsp:nvSpPr>
        <dsp:cNvPr id="0" name=""/>
        <dsp:cNvSpPr/>
      </dsp:nvSpPr>
      <dsp:spPr>
        <a:xfrm>
          <a:off x="2691541" y="49981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a-DK" sz="1700" kern="1200"/>
            <a:t>At bestille de forskellige teknologier – Ikke meget brugervenligt for medarbejdere! </a:t>
          </a:r>
        </a:p>
        <a:p>
          <a:pPr algn="ctr">
            <a:spcBef>
              <a:spcPct val="0"/>
            </a:spcBef>
            <a:buNone/>
          </a:pPr>
          <a:endParaRPr lang="en-US" sz="1700" kern="1200" dirty="0"/>
        </a:p>
      </dsp:txBody>
      <dsp:txXfrm>
        <a:off x="2691541" y="499812"/>
        <a:ext cx="2444055" cy="1466433"/>
      </dsp:txXfrm>
    </dsp:sp>
    <dsp:sp modelId="{CC071B12-280B-426E-9E2B-E29C345AACD7}">
      <dsp:nvSpPr>
        <dsp:cNvPr id="0" name=""/>
        <dsp:cNvSpPr/>
      </dsp:nvSpPr>
      <dsp:spPr>
        <a:xfrm>
          <a:off x="5380002" y="49981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da-DK" sz="1700" kern="1200" dirty="0"/>
            <a:t>Afgørende at kende teknologierne </a:t>
          </a:r>
          <a:endParaRPr lang="en-US" sz="1700" kern="1200" dirty="0"/>
        </a:p>
      </dsp:txBody>
      <dsp:txXfrm>
        <a:off x="5380002" y="499812"/>
        <a:ext cx="2444055" cy="1466433"/>
      </dsp:txXfrm>
    </dsp:sp>
    <dsp:sp modelId="{B6559CB0-B250-481A-AD34-05CC7E9B8C41}">
      <dsp:nvSpPr>
        <dsp:cNvPr id="0" name=""/>
        <dsp:cNvSpPr/>
      </dsp:nvSpPr>
      <dsp:spPr>
        <a:xfrm>
          <a:off x="8068463" y="499812"/>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Nøglepersoner der kan hjælpe med at finde de rette teknologier</a:t>
          </a:r>
          <a:endParaRPr lang="en-US" sz="1700" kern="1200" dirty="0"/>
        </a:p>
      </dsp:txBody>
      <dsp:txXfrm>
        <a:off x="8068463" y="499812"/>
        <a:ext cx="2444055" cy="1466433"/>
      </dsp:txXfrm>
    </dsp:sp>
    <dsp:sp modelId="{705125E0-A467-4BB1-B2C0-51350CA0BCCD}">
      <dsp:nvSpPr>
        <dsp:cNvPr id="0" name=""/>
        <dsp:cNvSpPr/>
      </dsp:nvSpPr>
      <dsp:spPr>
        <a:xfrm>
          <a:off x="3080" y="221065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Visitator skal kende til teknologiske  hjælpemidler</a:t>
          </a:r>
          <a:endParaRPr lang="en-US" sz="1700" kern="1200" dirty="0"/>
        </a:p>
      </dsp:txBody>
      <dsp:txXfrm>
        <a:off x="3080" y="2210651"/>
        <a:ext cx="2444055" cy="1466433"/>
      </dsp:txXfrm>
    </dsp:sp>
    <dsp:sp modelId="{B843496F-84B0-4382-95C3-450CE3BB81C7}">
      <dsp:nvSpPr>
        <dsp:cNvPr id="0" name=""/>
        <dsp:cNvSpPr/>
      </dsp:nvSpPr>
      <dsp:spPr>
        <a:xfrm>
          <a:off x="2691541" y="221065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 ansvaret, hvis det ikke virker? Skifte batteri, opdatere, strømmen svigter etc.</a:t>
          </a:r>
          <a:endParaRPr lang="en-US" sz="1700" kern="1200" dirty="0"/>
        </a:p>
      </dsp:txBody>
      <dsp:txXfrm>
        <a:off x="2691541" y="2210651"/>
        <a:ext cx="2444055" cy="1466433"/>
      </dsp:txXfrm>
    </dsp:sp>
    <dsp:sp modelId="{EEEA1BAD-9048-436E-B267-0BA52FCDBC8F}">
      <dsp:nvSpPr>
        <dsp:cNvPr id="0" name=""/>
        <dsp:cNvSpPr/>
      </dsp:nvSpPr>
      <dsp:spPr>
        <a:xfrm>
          <a:off x="5380002" y="221065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”YouTube kanal” kan vise de forskellige hjælpemidlers funktion </a:t>
          </a:r>
          <a:endParaRPr lang="en-US" sz="1700" kern="1200" dirty="0"/>
        </a:p>
      </dsp:txBody>
      <dsp:txXfrm>
        <a:off x="5380002" y="2210651"/>
        <a:ext cx="2444055" cy="1466433"/>
      </dsp:txXfrm>
    </dsp:sp>
    <dsp:sp modelId="{435F81E3-55FC-4E7C-9CD9-AE6A86D0B484}">
      <dsp:nvSpPr>
        <dsp:cNvPr id="0" name=""/>
        <dsp:cNvSpPr/>
      </dsp:nvSpPr>
      <dsp:spPr>
        <a:xfrm>
          <a:off x="8068463" y="2210651"/>
          <a:ext cx="2444055" cy="1466433"/>
        </a:xfrm>
        <a:prstGeom prst="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da-DK" sz="1700" kern="1200" dirty="0"/>
            <a:t>Hjælpemiddel </a:t>
          </a:r>
          <a:r>
            <a:rPr lang="da-DK" sz="1700" kern="1200" dirty="0" err="1"/>
            <a:t>skillsrum</a:t>
          </a:r>
          <a:r>
            <a:rPr lang="da-DK" sz="1700" kern="1200" dirty="0"/>
            <a:t> – vise hvad der findes af hjælpemidler</a:t>
          </a:r>
          <a:endParaRPr lang="en-US" sz="1700" kern="1200" dirty="0"/>
        </a:p>
      </dsp:txBody>
      <dsp:txXfrm>
        <a:off x="8068463" y="2210651"/>
        <a:ext cx="2444055" cy="146643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E46D52F-8F43-4362-9DD5-99A3F33DC401}" type="datetimeFigureOut">
              <a:rPr lang="da-DK" smtClean="0"/>
              <a:t>26-04-2023</a:t>
            </a:fld>
            <a:endParaRPr lang="da-DK"/>
          </a:p>
        </p:txBody>
      </p:sp>
      <p:sp>
        <p:nvSpPr>
          <p:cNvPr id="4" name="Pladsholder til slidebillede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F5260E3-C3D2-4B3F-AD6A-3935E9AD18E6}" type="slidenum">
              <a:rPr lang="da-DK" smtClean="0"/>
              <a:t>‹nr.›</a:t>
            </a:fld>
            <a:endParaRPr lang="da-DK"/>
          </a:p>
        </p:txBody>
      </p:sp>
    </p:spTree>
    <p:extLst>
      <p:ext uri="{BB962C8B-B14F-4D97-AF65-F5344CB8AC3E}">
        <p14:creationId xmlns:p14="http://schemas.microsoft.com/office/powerpoint/2010/main" val="3892986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1.Observation af tværprofessionel workshop for SSH- og SSA elever – formål hermed: At gøre os klogere til at kunne udarbejde en interviewguide til efterfølgende fokusgruppe interview</a:t>
            </a:r>
          </a:p>
          <a:p>
            <a:endParaRPr lang="da-DK" dirty="0"/>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Observationsstudiet er valgt som kvalitativ metode til undersøgelse af feltet. Forud for observationerne har observatører læst og reflekteret over litteratur som beskriver observation som metode. Den udvalgte litteratur hertil er Merete Bjerrums, som er </a:t>
            </a:r>
            <a:r>
              <a:rPr lang="da-DK" sz="1800" kern="100" dirty="0" err="1">
                <a:effectLst/>
                <a:latin typeface="Calibri" panose="020F0502020204030204" pitchFamily="34" charset="0"/>
                <a:ea typeface="Calibri" panose="020F0502020204030204" pitchFamily="34" charset="0"/>
                <a:cs typeface="Times New Roman" panose="02020603050405020304" pitchFamily="18" charset="0"/>
              </a:rPr>
              <a:t>Cand.mag</a:t>
            </a: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 i historie og forsker og som beskriver, observation som metode - i metodebogen: Fra problem til færdig opgave (Bjerrum, M, 2005). </a:t>
            </a:r>
          </a:p>
          <a:p>
            <a:pPr>
              <a:lnSpc>
                <a:spcPct val="107000"/>
              </a:lnSpc>
              <a:spcAft>
                <a:spcPts val="800"/>
              </a:spcAft>
            </a:pPr>
            <a:endParaRPr lang="da-DK"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I praksis og efter fælles refleksion og aftale mellem observatørerne, præsenterede observatører sig kort, beskrev fokus for observationerne, beskrev at der ville blive taget fotos undervejs og at vi ville sidde i hvert vores hjørne og tage noter. </a:t>
            </a:r>
          </a:p>
          <a:p>
            <a:pPr>
              <a:lnSpc>
                <a:spcPct val="107000"/>
              </a:lnSpc>
              <a:spcAft>
                <a:spcPts val="800"/>
              </a:spcAft>
            </a:pPr>
            <a:r>
              <a:rPr lang="da-DK" sz="1800" kern="100" dirty="0">
                <a:effectLst/>
                <a:latin typeface="Calibri" panose="020F0502020204030204" pitchFamily="34" charset="0"/>
                <a:ea typeface="Calibri" panose="020F0502020204030204" pitchFamily="34" charset="0"/>
                <a:cs typeface="Times New Roman" panose="02020603050405020304" pitchFamily="18" charset="0"/>
              </a:rPr>
              <a:t>Vores individuelle noter blev straks efter interviewet skrevet ned i et mere detaljeret form. Dette med henblik på at kunne foretage en hermeneutisk analyse – som afsæt til, at kunne udformet en semistruktureret interviewgide. </a:t>
            </a:r>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3</a:t>
            </a:fld>
            <a:endParaRPr lang="da-DK"/>
          </a:p>
        </p:txBody>
      </p:sp>
    </p:spTree>
    <p:extLst>
      <p:ext uri="{BB962C8B-B14F-4D97-AF65-F5344CB8AC3E}">
        <p14:creationId xmlns:p14="http://schemas.microsoft.com/office/powerpoint/2010/main" val="1060830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placerede os i hver sit hjørne af lokalet, vi præsenterede os selvfølgelig for at afmystificere vores tilstedeværelse – ligesom vi kort fortalte hvorfor vi var der og at vi under resten af workshoppen blot var observatører og ville tog noter om det der skete i workshoppen. </a:t>
            </a:r>
          </a:p>
          <a:p>
            <a:r>
              <a:rPr lang="da-DK" dirty="0"/>
              <a:t>Efter workshoppen indsamlede vi de gruppearbejder eleverne havde arbejdet med, hvilket samlet set med vores egne noter gav os solidt indblik i hvor der var energi i refleksionerne og deraf hvordan spørgsmålene i interviewguiden kunne udformes</a:t>
            </a:r>
          </a:p>
        </p:txBody>
      </p:sp>
      <p:sp>
        <p:nvSpPr>
          <p:cNvPr id="4" name="Pladsholder til slidenummer 3"/>
          <p:cNvSpPr>
            <a:spLocks noGrp="1"/>
          </p:cNvSpPr>
          <p:nvPr>
            <p:ph type="sldNum" sz="quarter" idx="5"/>
          </p:nvPr>
        </p:nvSpPr>
        <p:spPr/>
        <p:txBody>
          <a:bodyPr/>
          <a:lstStyle/>
          <a:p>
            <a:fld id="{2F5260E3-C3D2-4B3F-AD6A-3935E9AD18E6}" type="slidenum">
              <a:rPr lang="da-DK" smtClean="0"/>
              <a:t>4</a:t>
            </a:fld>
            <a:endParaRPr lang="da-DK"/>
          </a:p>
        </p:txBody>
      </p:sp>
    </p:spTree>
    <p:extLst>
      <p:ext uri="{BB962C8B-B14F-4D97-AF65-F5344CB8AC3E}">
        <p14:creationId xmlns:p14="http://schemas.microsoft.com/office/powerpoint/2010/main" val="3272340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latin typeface="Calibri" panose="020F0502020204030204" pitchFamily="34" charset="0"/>
                <a:ea typeface="Calibri" panose="020F0502020204030204" pitchFamily="34" charset="0"/>
                <a:cs typeface="Times New Roman" panose="02020603050405020304" pitchFamily="18" charset="0"/>
              </a:rPr>
              <a:t>Vi spurgte bl.a. også til hvilke grupper af borgere de forestillede sig ville kunne opnå mest ved brugen af velfærdsteknologi?</a:t>
            </a:r>
          </a:p>
          <a:p>
            <a:r>
              <a:rPr lang="da-DK" sz="1200" dirty="0">
                <a:latin typeface="Calibri" panose="020F0502020204030204" pitchFamily="34" charset="0"/>
                <a:ea typeface="Calibri" panose="020F0502020204030204" pitchFamily="34" charset="0"/>
                <a:cs typeface="Times New Roman" panose="02020603050405020304" pitchFamily="18" charset="0"/>
              </a:rPr>
              <a:t>Og hvilke grupper af borger de forestillede sig kunne risikere at miste livskvalitet ved brugen af velfærdsteknologi?</a:t>
            </a:r>
          </a:p>
          <a:p>
            <a:endParaRPr lang="da-DK" sz="1200" dirty="0">
              <a:latin typeface="Calibri" panose="020F0502020204030204" pitchFamily="34" charset="0"/>
              <a:ea typeface="Calibri" panose="020F0502020204030204" pitchFamily="34" charset="0"/>
              <a:cs typeface="Times New Roman" panose="02020603050405020304" pitchFamily="18" charset="0"/>
            </a:endParaRPr>
          </a:p>
          <a:p>
            <a:r>
              <a:rPr lang="da-DK" sz="1200" dirty="0">
                <a:latin typeface="Calibri" panose="020F0502020204030204" pitchFamily="34" charset="0"/>
                <a:ea typeface="Calibri" panose="020F0502020204030204" pitchFamily="34" charset="0"/>
                <a:cs typeface="Times New Roman" panose="02020603050405020304" pitchFamily="18" charset="0"/>
              </a:rPr>
              <a:t>Vi spurgte også til h</a:t>
            </a:r>
            <a:r>
              <a:rPr lang="da-DK" sz="1200" dirty="0">
                <a:effectLst/>
                <a:latin typeface="Calibri" panose="020F0502020204030204" pitchFamily="34" charset="0"/>
                <a:ea typeface="Calibri" panose="020F0502020204030204" pitchFamily="34" charset="0"/>
                <a:cs typeface="Times New Roman" panose="02020603050405020304" pitchFamily="18" charset="0"/>
              </a:rPr>
              <a:t>vordan de oplevede velfærdsteknologi fremmer borgerens rehabilitering? </a:t>
            </a:r>
          </a:p>
          <a:p>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r>
              <a:rPr lang="da-DK" sz="1200" dirty="0">
                <a:effectLst/>
                <a:latin typeface="Calibri" panose="020F0502020204030204" pitchFamily="34" charset="0"/>
                <a:ea typeface="Calibri" panose="020F0502020204030204" pitchFamily="34" charset="0"/>
                <a:cs typeface="Times New Roman" panose="02020603050405020304" pitchFamily="18" charset="0"/>
              </a:rPr>
              <a:t>Og vi spurgte til deres indtryk af omfanget af velfærdsteknologiske løsninger der var tilgængelige på de kliniksteder de havde været på i kommunen.</a:t>
            </a:r>
            <a:endParaRPr lang="da-DK" sz="1200" dirty="0">
              <a:latin typeface="Calibri" panose="020F0502020204030204" pitchFamily="34" charset="0"/>
              <a:ea typeface="Calibri" panose="020F0502020204030204" pitchFamily="34" charset="0"/>
              <a:cs typeface="Times New Roman" panose="02020603050405020304" pitchFamily="18" charset="0"/>
            </a:endParaRPr>
          </a:p>
          <a:p>
            <a:endParaRPr lang="da-DK"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6</a:t>
            </a:fld>
            <a:endParaRPr lang="da-DK"/>
          </a:p>
        </p:txBody>
      </p:sp>
    </p:spTree>
    <p:extLst>
      <p:ext uri="{BB962C8B-B14F-4D97-AF65-F5344CB8AC3E}">
        <p14:creationId xmlns:p14="http://schemas.microsoft.com/office/powerpoint/2010/main" val="1907621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Analysemetoden, er hermeneutisk og består af fire trin: </a:t>
            </a:r>
            <a:r>
              <a:rPr lang="da-DK" sz="1200" b="1" kern="100" dirty="0">
                <a:effectLst/>
                <a:latin typeface="Calibri" panose="020F0502020204030204" pitchFamily="34" charset="0"/>
                <a:ea typeface="Calibri" panose="020F0502020204030204" pitchFamily="34" charset="0"/>
                <a:cs typeface="Times New Roman" panose="02020603050405020304" pitchFamily="18" charset="0"/>
              </a:rPr>
              <a:t>1. Helhedsindtryk, 2. Meningsbærende enheder identificeres, 3. Operationalisering og 4. </a:t>
            </a:r>
            <a:r>
              <a:rPr lang="da-DK" sz="1200" b="1" kern="100" dirty="0" err="1">
                <a:effectLst/>
                <a:latin typeface="Calibri" panose="020F0502020204030204" pitchFamily="34" charset="0"/>
                <a:ea typeface="Calibri" panose="020F0502020204030204" pitchFamily="34" charset="0"/>
                <a:cs typeface="Times New Roman" panose="02020603050405020304" pitchFamily="18" charset="0"/>
              </a:rPr>
              <a:t>Rekontekstualisering</a:t>
            </a:r>
            <a:r>
              <a:rPr lang="da-DK" sz="1200" b="1"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I det første trin er en fænomenologisk tilgang sat i spil ved at </a:t>
            </a:r>
            <a:r>
              <a:rPr lang="da-DK" sz="1200" kern="100" dirty="0" err="1">
                <a:effectLst/>
                <a:latin typeface="Calibri" panose="020F0502020204030204" pitchFamily="34" charset="0"/>
                <a:ea typeface="Calibri" panose="020F0502020204030204" pitchFamily="34" charset="0"/>
                <a:cs typeface="Times New Roman" panose="02020603050405020304" pitchFamily="18" charset="0"/>
              </a:rPr>
              <a:t>forforståelser</a:t>
            </a: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 sættes i parentes og lade det observerede, empiri fra interviews ”stå alene”. Dette giver mulighed for en åbenhed, over for nye fænomener og herved kan en ny forståelse skabes. Det første trin indebærer, at alle observationer/ </a:t>
            </a:r>
            <a:r>
              <a:rPr lang="da-DK" sz="1200" kern="100" dirty="0" err="1">
                <a:effectLst/>
                <a:latin typeface="Calibri" panose="020F0502020204030204" pitchFamily="34" charset="0"/>
                <a:ea typeface="Calibri" panose="020F0502020204030204" pitchFamily="34" charset="0"/>
                <a:cs typeface="Times New Roman" panose="02020603050405020304" pitchFamily="18" charset="0"/>
              </a:rPr>
              <a:t>emperi</a:t>
            </a: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 læses igennem, så der skabes et helhedsindtryk af materialet. Andet trin består i at materialet organiseres, hvori der identificeres meningsbærende enheder, som opdeles i temaer eller kategorier. I tredje trin gennemgås de opstillede temaer- som vi har valgt at kalde det. Der vil ofte være mange temaer og det her er vigtigt, at der prioriteres hvilke temaer, der er væsentlige i forhold til den opstillede problemstilling, som der ønskes svar på (</a:t>
            </a:r>
            <a:r>
              <a:rPr lang="da-DK" sz="1200" kern="100" dirty="0" err="1">
                <a:effectLst/>
                <a:latin typeface="Calibri" panose="020F0502020204030204" pitchFamily="34" charset="0"/>
                <a:ea typeface="Calibri" panose="020F0502020204030204" pitchFamily="34" charset="0"/>
                <a:cs typeface="Times New Roman" panose="02020603050405020304" pitchFamily="18" charset="0"/>
              </a:rPr>
              <a:t>Dahlager</a:t>
            </a: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 &amp; Fredslund, 2011). Trin fire indebærer en </a:t>
            </a:r>
            <a:r>
              <a:rPr lang="da-DK" sz="1200" kern="100" dirty="0" err="1">
                <a:effectLst/>
                <a:latin typeface="Calibri" panose="020F0502020204030204" pitchFamily="34" charset="0"/>
                <a:ea typeface="Calibri" panose="020F0502020204030204" pitchFamily="34" charset="0"/>
                <a:cs typeface="Times New Roman" panose="02020603050405020304" pitchFamily="18" charset="0"/>
              </a:rPr>
              <a:t>rekontekstualisering</a:t>
            </a: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da-DK" sz="1200" kern="100" dirty="0" err="1">
                <a:effectLst/>
                <a:latin typeface="Calibri" panose="020F0502020204030204" pitchFamily="34" charset="0"/>
                <a:ea typeface="Calibri" panose="020F0502020204030204" pitchFamily="34" charset="0"/>
                <a:cs typeface="Times New Roman" panose="02020603050405020304" pitchFamily="18" charset="0"/>
              </a:rPr>
              <a:t>Dahlager</a:t>
            </a:r>
            <a:r>
              <a:rPr lang="da-DK" sz="1200" kern="100" dirty="0">
                <a:effectLst/>
                <a:latin typeface="Calibri" panose="020F0502020204030204" pitchFamily="34" charset="0"/>
                <a:ea typeface="Calibri" panose="020F0502020204030204" pitchFamily="34" charset="0"/>
                <a:cs typeface="Times New Roman" panose="02020603050405020304" pitchFamily="18" charset="0"/>
              </a:rPr>
              <a:t> &amp; Fredslund, 2011). Fokus er her på, hvordan materialet kan forstås, som et svar på problemformuleringen. Man bevæger sig fra det specifikke til det mere generelle, fra del til helhed (Ibid.) </a:t>
            </a:r>
          </a:p>
          <a:p>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8</a:t>
            </a:fld>
            <a:endParaRPr lang="da-DK"/>
          </a:p>
        </p:txBody>
      </p:sp>
    </p:spTree>
    <p:extLst>
      <p:ext uri="{BB962C8B-B14F-4D97-AF65-F5344CB8AC3E}">
        <p14:creationId xmlns:p14="http://schemas.microsoft.com/office/powerpoint/2010/main" val="362163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9</a:t>
            </a:fld>
            <a:endParaRPr lang="da-DK"/>
          </a:p>
        </p:txBody>
      </p:sp>
    </p:spTree>
    <p:extLst>
      <p:ext uri="{BB962C8B-B14F-4D97-AF65-F5344CB8AC3E}">
        <p14:creationId xmlns:p14="http://schemas.microsoft.com/office/powerpoint/2010/main" val="3031156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00" dirty="0">
                <a:latin typeface="Calibri" panose="020F0502020204030204" pitchFamily="34" charset="0"/>
                <a:cs typeface="Times New Roman" panose="02020603050405020304" pitchFamily="18" charset="0"/>
              </a:rPr>
              <a:t>Ulighed og lighed </a:t>
            </a:r>
            <a:r>
              <a:rPr lang="da-DK" sz="1200" i="1" kern="100" dirty="0">
                <a:latin typeface="Calibri" panose="020F0502020204030204" pitchFamily="34" charset="0"/>
                <a:cs typeface="Times New Roman" panose="02020603050405020304" pitchFamily="18" charset="0"/>
              </a:rPr>
              <a:t>”… mange hjælpeting vi bruger i hverdagen, iPads og </a:t>
            </a:r>
            <a:r>
              <a:rPr lang="da-DK" sz="1200" i="1" kern="100" dirty="0" err="1">
                <a:latin typeface="Calibri" panose="020F0502020204030204" pitchFamily="34" charset="0"/>
                <a:cs typeface="Times New Roman" panose="02020603050405020304" pitchFamily="18" charset="0"/>
              </a:rPr>
              <a:t>iphone</a:t>
            </a:r>
            <a:r>
              <a:rPr lang="da-DK" sz="1200" i="1" kern="100" dirty="0">
                <a:latin typeface="Calibri" panose="020F0502020204030204" pitchFamily="34" charset="0"/>
                <a:cs typeface="Times New Roman" panose="02020603050405020304" pitchFamily="18" charset="0"/>
              </a:rPr>
              <a:t> som I nævner… er forbrugsgoder… skal en borger selv investere i og det er jo ikke alle der kan…” Informant J</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0" kern="100" dirty="0">
                <a:latin typeface="Calibri" panose="020F0502020204030204" pitchFamily="34" charset="0"/>
                <a:cs typeface="Times New Roman" panose="02020603050405020304" pitchFamily="18" charset="0"/>
              </a:rPr>
              <a:t>Teknostress: </a:t>
            </a:r>
            <a:r>
              <a:rPr lang="da-DK" sz="1200" i="1" kern="100" dirty="0">
                <a:latin typeface="Calibri" panose="020F0502020204030204" pitchFamily="34" charset="0"/>
                <a:cs typeface="Times New Roman" panose="02020603050405020304" pitchFamily="18" charset="0"/>
              </a:rPr>
              <a:t>”… det er os der møder borgeren. Den udfordring de har, har vi den løsning, så jeg ligesom ikke efterlader dem strandet.” Informant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i="1"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kern="100" dirty="0">
                <a:latin typeface="Calibri" panose="020F0502020204030204" pitchFamily="34" charset="0"/>
                <a:cs typeface="Times New Roman" panose="02020603050405020304" pitchFamily="18" charset="0"/>
              </a:rPr>
              <a:t>G: Uoverskuelig jungle: </a:t>
            </a:r>
            <a:r>
              <a:rPr lang="da-DK" sz="1200" b="0" i="0" kern="100" dirty="0">
                <a:latin typeface="Calibri" panose="020F0502020204030204" pitchFamily="34" charset="0"/>
                <a:cs typeface="Times New Roman" panose="02020603050405020304" pitchFamily="18" charset="0"/>
              </a:rPr>
              <a:t>Kommer særlig frem i det spørgsmål som handler om: hvad er dit indtryk af omfanget af velfærdsteknologiske løsninger der er til rådighed i de klinikker du har været i. – udbud begrænset , og drøftelser ind i </a:t>
            </a:r>
            <a:r>
              <a:rPr lang="da-DK" sz="1200" b="0" i="0" kern="100" dirty="0" err="1">
                <a:latin typeface="Calibri" panose="020F0502020204030204" pitchFamily="34" charset="0"/>
                <a:cs typeface="Times New Roman" panose="02020603050405020304" pitchFamily="18" charset="0"/>
              </a:rPr>
              <a:t>havd</a:t>
            </a:r>
            <a:r>
              <a:rPr lang="da-DK" sz="1200" b="0" i="0" kern="100" dirty="0">
                <a:latin typeface="Calibri" panose="020F0502020204030204" pitchFamily="34" charset="0"/>
                <a:cs typeface="Times New Roman" panose="02020603050405020304" pitchFamily="18" charset="0"/>
              </a:rPr>
              <a:t> er egentlig til rådighed og hvad må og kan bestilles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b="0" i="0" kern="1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b="1" i="1" kern="100" dirty="0">
                <a:latin typeface="Calibri" panose="020F0502020204030204" pitchFamily="34" charset="0"/>
                <a:cs typeface="Times New Roman" panose="02020603050405020304" pitchFamily="18" charset="0"/>
              </a:rPr>
              <a:t>G: Alle er klar det  er fremtiden: </a:t>
            </a:r>
            <a:r>
              <a:rPr lang="da-DK" sz="1200" b="0" i="0" kern="100" dirty="0">
                <a:latin typeface="Calibri" panose="020F0502020204030204" pitchFamily="34" charset="0"/>
                <a:cs typeface="Times New Roman" panose="02020603050405020304" pitchFamily="18" charset="0"/>
              </a:rPr>
              <a:t>Alle informanter er meget positive over indførslen af velfærdsteknologier og som de bl.a. også beskriver i den indledende præsentations runde. Der ud over er de også alle klar til at klæde borgerne på, hjælpe med teknikken – de skal bare selv klædes på til opgaven</a:t>
            </a:r>
            <a:endParaRPr lang="da-DK" i="0" dirty="0"/>
          </a:p>
        </p:txBody>
      </p:sp>
      <p:sp>
        <p:nvSpPr>
          <p:cNvPr id="4" name="Pladsholder til slidenummer 3"/>
          <p:cNvSpPr>
            <a:spLocks noGrp="1"/>
          </p:cNvSpPr>
          <p:nvPr>
            <p:ph type="sldNum" sz="quarter" idx="5"/>
          </p:nvPr>
        </p:nvSpPr>
        <p:spPr/>
        <p:txBody>
          <a:bodyPr/>
          <a:lstStyle/>
          <a:p>
            <a:fld id="{2F5260E3-C3D2-4B3F-AD6A-3935E9AD18E6}" type="slidenum">
              <a:rPr lang="da-DK" smtClean="0"/>
              <a:t>10</a:t>
            </a:fld>
            <a:endParaRPr lang="da-DK"/>
          </a:p>
        </p:txBody>
      </p:sp>
    </p:spTree>
    <p:extLst>
      <p:ext uri="{BB962C8B-B14F-4D97-AF65-F5344CB8AC3E}">
        <p14:creationId xmlns:p14="http://schemas.microsoft.com/office/powerpoint/2010/main" val="309874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Calibri" panose="020F0502020204030204" pitchFamily="34" charset="0"/>
                <a:cs typeface="Times New Roman" panose="02020603050405020304" pitchFamily="18" charset="0"/>
              </a:rPr>
              <a:t>Spørgsmålene</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stort</a:t>
            </a:r>
            <a:r>
              <a:rPr lang="en-US" sz="1200" dirty="0">
                <a:latin typeface="Calibri" panose="020F0502020204030204" pitchFamily="34" charset="0"/>
                <a:cs typeface="Times New Roman" panose="02020603050405020304" pitchFamily="18" charset="0"/>
              </a:rPr>
              <a:t> set de </a:t>
            </a:r>
            <a:r>
              <a:rPr lang="en-US" sz="1200" dirty="0" err="1">
                <a:latin typeface="Calibri" panose="020F0502020204030204" pitchFamily="34" charset="0"/>
                <a:cs typeface="Times New Roman" panose="02020603050405020304" pitchFamily="18" charset="0"/>
              </a:rPr>
              <a:t>samme</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som</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ved</a:t>
            </a:r>
            <a:r>
              <a:rPr lang="en-US" sz="1200" dirty="0">
                <a:latin typeface="Calibri" panose="020F0502020204030204" pitchFamily="34" charset="0"/>
                <a:cs typeface="Times New Roman" panose="02020603050405020304" pitchFamily="18" charset="0"/>
              </a:rPr>
              <a:t> SSA og </a:t>
            </a:r>
            <a:r>
              <a:rPr lang="en-US" sz="1200" dirty="0" err="1">
                <a:latin typeface="Calibri" panose="020F0502020204030204" pitchFamily="34" charset="0"/>
                <a:cs typeface="Times New Roman" panose="02020603050405020304" pitchFamily="18" charset="0"/>
              </a:rPr>
              <a:t>SSHèr</a:t>
            </a:r>
            <a:endParaRPr 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Times New Roman" panose="02020603050405020304" pitchFamily="18" charset="0"/>
              </a:rPr>
              <a:t>Og </a:t>
            </a:r>
            <a:r>
              <a:rPr lang="en-US" sz="1200" dirty="0" err="1">
                <a:latin typeface="Calibri" panose="020F0502020204030204" pitchFamily="34" charset="0"/>
                <a:cs typeface="Times New Roman" panose="02020603050405020304" pitchFamily="18" charset="0"/>
              </a:rPr>
              <a:t>igen</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en</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Hermeneutisk</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analyse</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som</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beskrevet</a:t>
            </a:r>
            <a:r>
              <a:rPr lang="en-US" sz="1200" dirty="0">
                <a:latin typeface="Calibri" panose="020F0502020204030204" pitchFamily="34" charset="0"/>
                <a:cs typeface="Times New Roman" panose="02020603050405020304" pitchFamily="18" charset="0"/>
              </a:rPr>
              <a:t> </a:t>
            </a:r>
            <a:r>
              <a:rPr lang="en-US" sz="1200" dirty="0" err="1">
                <a:latin typeface="Calibri" panose="020F0502020204030204" pitchFamily="34" charset="0"/>
                <a:cs typeface="Times New Roman" panose="02020603050405020304" pitchFamily="18" charset="0"/>
              </a:rPr>
              <a:t>af</a:t>
            </a:r>
            <a:r>
              <a:rPr lang="en-US" sz="1200" dirty="0">
                <a:latin typeface="Calibri" panose="020F0502020204030204" pitchFamily="34" charset="0"/>
                <a:cs typeface="Times New Roman" panose="02020603050405020304" pitchFamily="18" charset="0"/>
              </a:rPr>
              <a:t>  Lise Dahlager og Hanne </a:t>
            </a:r>
            <a:r>
              <a:rPr lang="en-US" sz="1200" dirty="0" err="1">
                <a:latin typeface="Calibri" panose="020F0502020204030204" pitchFamily="34" charset="0"/>
                <a:cs typeface="Times New Roman" panose="02020603050405020304" pitchFamily="18" charset="0"/>
              </a:rPr>
              <a:t>Fredslund</a:t>
            </a:r>
            <a:endParaRPr lang="en-US" sz="1200" dirty="0">
              <a:latin typeface="Calibri" panose="020F0502020204030204" pitchFamily="34" charset="0"/>
              <a:cs typeface="Times New Roman" panose="02020603050405020304" pitchFamily="18" charset="0"/>
            </a:endParaRPr>
          </a:p>
          <a:p>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11</a:t>
            </a:fld>
            <a:endParaRPr lang="da-DK"/>
          </a:p>
        </p:txBody>
      </p:sp>
    </p:spTree>
    <p:extLst>
      <p:ext uri="{BB962C8B-B14F-4D97-AF65-F5344CB8AC3E}">
        <p14:creationId xmlns:p14="http://schemas.microsoft.com/office/powerpoint/2010/main" val="2478147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 </a:t>
            </a:r>
            <a:r>
              <a:rPr lang="da-DK" sz="1900" b="1" dirty="0">
                <a:solidFill>
                  <a:srgbClr val="0070C0"/>
                </a:solidFill>
              </a:rPr>
              <a:t>Screening – hvem får hvad ?</a:t>
            </a:r>
          </a:p>
          <a:p>
            <a:endParaRPr lang="da-DK" sz="1900" b="1" dirty="0">
              <a:solidFill>
                <a:srgbClr val="0070C0"/>
              </a:solidFill>
            </a:endParaRPr>
          </a:p>
          <a:p>
            <a:r>
              <a:rPr lang="da-DK" sz="1900" dirty="0">
                <a:solidFill>
                  <a:srgbClr val="0070C0"/>
                </a:solidFill>
              </a:rPr>
              <a:t>G: </a:t>
            </a:r>
            <a:r>
              <a:rPr lang="da-DK" sz="1900" b="1" dirty="0">
                <a:solidFill>
                  <a:srgbClr val="0070C0"/>
                </a:solidFill>
              </a:rPr>
              <a:t>Samarbejde &amp; Organisation </a:t>
            </a:r>
          </a:p>
          <a:p>
            <a:pPr marL="457200" lvl="1" indent="0">
              <a:buNone/>
            </a:pPr>
            <a:r>
              <a:rPr lang="da-DK" sz="1900" i="1" dirty="0">
                <a:latin typeface="Calibri" panose="020F0502020204030204" pitchFamily="34" charset="0"/>
                <a:cs typeface="Times New Roman" panose="02020603050405020304" pitchFamily="18" charset="0"/>
              </a:rPr>
              <a:t>”Vores arbejdsgange er for lange. Kontra at vi har brug for et hjælpemiddel. Her og nu.”</a:t>
            </a:r>
          </a:p>
          <a:p>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12</a:t>
            </a:fld>
            <a:endParaRPr lang="da-DK"/>
          </a:p>
        </p:txBody>
      </p:sp>
    </p:spTree>
    <p:extLst>
      <p:ext uri="{BB962C8B-B14F-4D97-AF65-F5344CB8AC3E}">
        <p14:creationId xmlns:p14="http://schemas.microsoft.com/office/powerpoint/2010/main" val="70808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Tydeligt i begge fokusgrupper, at der var mange tanker om og spørgsmål ift. Hvem skal lære hvem om de velfærdsteknologiske hjælpemidler. Altså både hvem der skal oplære personalet i de relevante teknologier og hvem der skal oplære borgerne.</a:t>
            </a:r>
          </a:p>
          <a:p>
            <a:endParaRPr lang="da-DK" dirty="0"/>
          </a:p>
          <a:p>
            <a:r>
              <a:rPr lang="da-DK" dirty="0"/>
              <a:t>Hjælpemiddelcentral ikke nem at få fat i!  Man kan søge på HMI (Hjælpemiddelbasen) men det er ikke så lige til…..</a:t>
            </a:r>
          </a:p>
          <a:p>
            <a:endParaRPr lang="da-DK" dirty="0"/>
          </a:p>
          <a:p>
            <a:endParaRPr lang="da-DK" dirty="0"/>
          </a:p>
        </p:txBody>
      </p:sp>
      <p:sp>
        <p:nvSpPr>
          <p:cNvPr id="4" name="Pladsholder til slidenummer 3"/>
          <p:cNvSpPr>
            <a:spLocks noGrp="1"/>
          </p:cNvSpPr>
          <p:nvPr>
            <p:ph type="sldNum" sz="quarter" idx="5"/>
          </p:nvPr>
        </p:nvSpPr>
        <p:spPr/>
        <p:txBody>
          <a:bodyPr/>
          <a:lstStyle/>
          <a:p>
            <a:fld id="{2F5260E3-C3D2-4B3F-AD6A-3935E9AD18E6}" type="slidenum">
              <a:rPr lang="da-DK" smtClean="0"/>
              <a:t>13</a:t>
            </a:fld>
            <a:endParaRPr lang="da-DK"/>
          </a:p>
        </p:txBody>
      </p:sp>
    </p:spTree>
    <p:extLst>
      <p:ext uri="{BB962C8B-B14F-4D97-AF65-F5344CB8AC3E}">
        <p14:creationId xmlns:p14="http://schemas.microsoft.com/office/powerpoint/2010/main" val="344281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A26ADA-E935-09BB-DD61-65011D5B33F9}"/>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B408188-53ED-BF65-0BC2-6FC68F90F1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4B611D8C-D965-4B55-A667-83A574C6E0F7}"/>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5" name="Pladsholder til sidefod 4">
            <a:extLst>
              <a:ext uri="{FF2B5EF4-FFF2-40B4-BE49-F238E27FC236}">
                <a16:creationId xmlns:a16="http://schemas.microsoft.com/office/drawing/2014/main" id="{5F03CCB3-EF1B-AD25-FEEB-407E1E93D61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211D64A-DA4F-F7EB-69C6-A3C9452342A1}"/>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4172647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9DA14C-69FB-D491-36B1-A0B451F9D8C7}"/>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58ACA9DA-6036-89C2-B177-706459D9AF60}"/>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99461B6-F4E8-F60A-C9B7-0FAE52793265}"/>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5" name="Pladsholder til sidefod 4">
            <a:extLst>
              <a:ext uri="{FF2B5EF4-FFF2-40B4-BE49-F238E27FC236}">
                <a16:creationId xmlns:a16="http://schemas.microsoft.com/office/drawing/2014/main" id="{3234BF26-54B6-A31A-00A1-2A84009F930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62FB874-BD01-CF5A-1402-34DB6B7BA6D9}"/>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2245141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8F5A14D8-699B-A989-EF8E-810A5E41361B}"/>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E36B3A91-C3FA-87DC-5DA6-4EFAE2C662D7}"/>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86EB699-2D8B-1D3E-82E7-7F776B975311}"/>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5" name="Pladsholder til sidefod 4">
            <a:extLst>
              <a:ext uri="{FF2B5EF4-FFF2-40B4-BE49-F238E27FC236}">
                <a16:creationId xmlns:a16="http://schemas.microsoft.com/office/drawing/2014/main" id="{3C87E37D-09CD-3A92-A966-644E023C35B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E2AADF8-2C80-9044-6853-EA98C9D98DF4}"/>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2377728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D4747E-2453-0464-5196-4856C62DAD8E}"/>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D4C4C76-9115-2C22-2B77-69E7536B1DD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AF0C07B-8530-18EE-8865-5F52ABFC0349}"/>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5" name="Pladsholder til sidefod 4">
            <a:extLst>
              <a:ext uri="{FF2B5EF4-FFF2-40B4-BE49-F238E27FC236}">
                <a16:creationId xmlns:a16="http://schemas.microsoft.com/office/drawing/2014/main" id="{E66C8383-DDFC-F34E-0DF1-B082E31B551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367B2D8-5A64-1E68-ECD5-1348E9BDF03E}"/>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512170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92C138-7739-2952-D747-5D9F080C7A7B}"/>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A61C73C5-3CBF-E794-E07D-91FE2ED8D5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2542EECB-7E69-C72B-21BB-6A9E97F1645D}"/>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5" name="Pladsholder til sidefod 4">
            <a:extLst>
              <a:ext uri="{FF2B5EF4-FFF2-40B4-BE49-F238E27FC236}">
                <a16:creationId xmlns:a16="http://schemas.microsoft.com/office/drawing/2014/main" id="{F1ACCB12-E14F-030D-006E-6CFDDC260F9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4806E8A-F85E-0B62-DE0B-E003E9E1BB97}"/>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014228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1A2BBC-1EF2-EB6C-7FC3-8F95BE3D6E0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13E8DB4-FA2B-F345-015D-1E00A6F47D97}"/>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A3FA94D0-1D60-C7FD-8EEA-9D6183B661F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9B5E124F-4E82-42FE-3294-EB991192DDF2}"/>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6" name="Pladsholder til sidefod 5">
            <a:extLst>
              <a:ext uri="{FF2B5EF4-FFF2-40B4-BE49-F238E27FC236}">
                <a16:creationId xmlns:a16="http://schemas.microsoft.com/office/drawing/2014/main" id="{EFA4C6EB-365C-2107-63E6-131E2DD3CAB4}"/>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9F1D11A-4FD8-835A-A31B-9996E71BD144}"/>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754093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C1C41-7469-FDF1-2DA0-EFD7E88DCC4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97E72850-60CD-6CA6-3D91-D4D7764491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D3AEB10A-8CED-5AA9-BB0F-6438033B2787}"/>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9681F39A-0326-92C7-40AE-B42751A97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6799ED3-6F36-E683-26A7-40CB4266C7DA}"/>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6B521F24-E41D-5A4D-0747-DAA0C0857749}"/>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8" name="Pladsholder til sidefod 7">
            <a:extLst>
              <a:ext uri="{FF2B5EF4-FFF2-40B4-BE49-F238E27FC236}">
                <a16:creationId xmlns:a16="http://schemas.microsoft.com/office/drawing/2014/main" id="{C86183CF-2400-2212-7C2D-691BBB4F847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4585A58-7E97-0194-F751-DC9FD0D1B42A}"/>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330462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44C373-12C2-917E-DD5C-D8AC6D32494E}"/>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139A8E73-FF9B-3946-AB61-4E8BE60E2B31}"/>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4" name="Pladsholder til sidefod 3">
            <a:extLst>
              <a:ext uri="{FF2B5EF4-FFF2-40B4-BE49-F238E27FC236}">
                <a16:creationId xmlns:a16="http://schemas.microsoft.com/office/drawing/2014/main" id="{37661149-1144-A73F-ED2F-C20B27047A4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885205E0-BA2B-1D77-D233-31D2888B1E8E}"/>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833314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945E9E5-A38A-CF2F-EB50-2B57B4FC93A6}"/>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3" name="Pladsholder til sidefod 2">
            <a:extLst>
              <a:ext uri="{FF2B5EF4-FFF2-40B4-BE49-F238E27FC236}">
                <a16:creationId xmlns:a16="http://schemas.microsoft.com/office/drawing/2014/main" id="{D87196E0-C235-2B2D-1E3D-E62285A4A23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D6DFE681-F38F-2DEF-ECB3-85E437C69A53}"/>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13257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598137-0ADA-1625-1763-BA44C53EFD5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A88BAF09-9ACC-C1DE-001F-460AFFE8E6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64CCD63-E466-4A2C-823E-686306B2A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3EFBAAA-62E0-1576-DDED-F61532FE039D}"/>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6" name="Pladsholder til sidefod 5">
            <a:extLst>
              <a:ext uri="{FF2B5EF4-FFF2-40B4-BE49-F238E27FC236}">
                <a16:creationId xmlns:a16="http://schemas.microsoft.com/office/drawing/2014/main" id="{F7C39CF3-B2A2-4D12-3A43-5100E8B0928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3652D23-8901-8DC4-BD64-19BB5C1E3672}"/>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60395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993C83-AB98-BBD3-00AC-A95D3020E784}"/>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1090F7-062D-A58D-E320-D71CB19C45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A2BD48B9-302D-EB6F-7C4A-5A310A38F9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D9CFCB0-24D3-BC8B-4507-9BCD6DE9B00C}"/>
              </a:ext>
            </a:extLst>
          </p:cNvPr>
          <p:cNvSpPr>
            <a:spLocks noGrp="1"/>
          </p:cNvSpPr>
          <p:nvPr>
            <p:ph type="dt" sz="half" idx="10"/>
          </p:nvPr>
        </p:nvSpPr>
        <p:spPr/>
        <p:txBody>
          <a:bodyPr/>
          <a:lstStyle/>
          <a:p>
            <a:fld id="{7B07FA9A-F764-4A70-AE1F-ADCE63BB649D}" type="datetimeFigureOut">
              <a:rPr lang="da-DK" smtClean="0"/>
              <a:t>26-04-2023</a:t>
            </a:fld>
            <a:endParaRPr lang="da-DK"/>
          </a:p>
        </p:txBody>
      </p:sp>
      <p:sp>
        <p:nvSpPr>
          <p:cNvPr id="6" name="Pladsholder til sidefod 5">
            <a:extLst>
              <a:ext uri="{FF2B5EF4-FFF2-40B4-BE49-F238E27FC236}">
                <a16:creationId xmlns:a16="http://schemas.microsoft.com/office/drawing/2014/main" id="{BFA53103-B6CC-A2EF-DA23-0B8F7A0C61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37AA9CF4-6B25-3016-B868-E1E76A3581F5}"/>
              </a:ext>
            </a:extLst>
          </p:cNvPr>
          <p:cNvSpPr>
            <a:spLocks noGrp="1"/>
          </p:cNvSpPr>
          <p:nvPr>
            <p:ph type="sldNum" sz="quarter" idx="12"/>
          </p:nvPr>
        </p:nvSpPr>
        <p:spPr/>
        <p:txBody>
          <a:bodyPr/>
          <a:lstStyle/>
          <a:p>
            <a:fld id="{1538A1D7-73B5-45DC-9D15-BD96B582722E}" type="slidenum">
              <a:rPr lang="da-DK" smtClean="0"/>
              <a:t>‹nr.›</a:t>
            </a:fld>
            <a:endParaRPr lang="da-DK"/>
          </a:p>
        </p:txBody>
      </p:sp>
    </p:spTree>
    <p:extLst>
      <p:ext uri="{BB962C8B-B14F-4D97-AF65-F5344CB8AC3E}">
        <p14:creationId xmlns:p14="http://schemas.microsoft.com/office/powerpoint/2010/main" val="186578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5C51120-7EFE-8077-E2D3-75585332BA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31D3890-A954-64DA-D501-49C01FC4E4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33DEF0D-F688-DB18-CB6C-F6E9C707DF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7FA9A-F764-4A70-AE1F-ADCE63BB649D}" type="datetimeFigureOut">
              <a:rPr lang="da-DK" smtClean="0"/>
              <a:t>26-04-2023</a:t>
            </a:fld>
            <a:endParaRPr lang="da-DK"/>
          </a:p>
        </p:txBody>
      </p:sp>
      <p:sp>
        <p:nvSpPr>
          <p:cNvPr id="5" name="Pladsholder til sidefod 4">
            <a:extLst>
              <a:ext uri="{FF2B5EF4-FFF2-40B4-BE49-F238E27FC236}">
                <a16:creationId xmlns:a16="http://schemas.microsoft.com/office/drawing/2014/main" id="{41DF77CC-800B-5319-15D6-8CD48F9BDE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7781E0F2-F142-D674-3D07-069B01CAF8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8A1D7-73B5-45DC-9D15-BD96B582722E}" type="slidenum">
              <a:rPr lang="da-DK" smtClean="0"/>
              <a:t>‹nr.›</a:t>
            </a:fld>
            <a:endParaRPr lang="da-DK"/>
          </a:p>
        </p:txBody>
      </p:sp>
    </p:spTree>
    <p:extLst>
      <p:ext uri="{BB962C8B-B14F-4D97-AF65-F5344CB8AC3E}">
        <p14:creationId xmlns:p14="http://schemas.microsoft.com/office/powerpoint/2010/main" val="255787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6.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F3300A4-FA63-34CC-56E9-3A055876FA1C}"/>
              </a:ext>
            </a:extLst>
          </p:cNvPr>
          <p:cNvSpPr>
            <a:spLocks noGrp="1"/>
          </p:cNvSpPr>
          <p:nvPr>
            <p:ph type="ctrTitle"/>
          </p:nvPr>
        </p:nvSpPr>
        <p:spPr>
          <a:xfrm>
            <a:off x="890338" y="640080"/>
            <a:ext cx="3734014" cy="3566160"/>
          </a:xfrm>
        </p:spPr>
        <p:txBody>
          <a:bodyPr anchor="b">
            <a:normAutofit/>
          </a:bodyPr>
          <a:lstStyle/>
          <a:p>
            <a:pPr algn="l"/>
            <a:r>
              <a:rPr lang="da-DK" sz="3600" dirty="0"/>
              <a:t>Afrapportering til </a:t>
            </a:r>
            <a:r>
              <a:rPr lang="da-DK" sz="3200" dirty="0" err="1"/>
              <a:t>Fagforskningensdag</a:t>
            </a:r>
            <a:r>
              <a:rPr lang="da-DK" sz="3600" dirty="0"/>
              <a:t>, forår 2023  </a:t>
            </a:r>
          </a:p>
        </p:txBody>
      </p:sp>
      <p:sp>
        <p:nvSpPr>
          <p:cNvPr id="3" name="Undertitel 2">
            <a:extLst>
              <a:ext uri="{FF2B5EF4-FFF2-40B4-BE49-F238E27FC236}">
                <a16:creationId xmlns:a16="http://schemas.microsoft.com/office/drawing/2014/main" id="{45898579-BB3F-1ECF-C2DD-66E9C08BD9FA}"/>
              </a:ext>
            </a:extLst>
          </p:cNvPr>
          <p:cNvSpPr>
            <a:spLocks noGrp="1"/>
          </p:cNvSpPr>
          <p:nvPr>
            <p:ph type="subTitle" idx="1"/>
          </p:nvPr>
        </p:nvSpPr>
        <p:spPr>
          <a:xfrm>
            <a:off x="890339" y="4636008"/>
            <a:ext cx="3734014" cy="1572768"/>
          </a:xfrm>
        </p:spPr>
        <p:txBody>
          <a:bodyPr>
            <a:normAutofit/>
          </a:bodyPr>
          <a:lstStyle/>
          <a:p>
            <a:pPr algn="l"/>
            <a:r>
              <a:rPr lang="da-DK" dirty="0"/>
              <a:t>Lotte Myler, Lektor og </a:t>
            </a:r>
          </a:p>
          <a:p>
            <a:pPr algn="l"/>
            <a:r>
              <a:rPr lang="da-DK" dirty="0"/>
              <a:t>Gunhild Høy Kock-Hansen, Lektor</a:t>
            </a:r>
          </a:p>
        </p:txBody>
      </p:sp>
      <p:sp>
        <p:nvSpPr>
          <p:cNvPr id="3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vid blomst på æble træ">
            <a:extLst>
              <a:ext uri="{FF2B5EF4-FFF2-40B4-BE49-F238E27FC236}">
                <a16:creationId xmlns:a16="http://schemas.microsoft.com/office/drawing/2014/main" id="{C59C8D6F-79C9-7462-CBFE-D9A9F2BC18E5}"/>
              </a:ext>
            </a:extLst>
          </p:cNvPr>
          <p:cNvPicPr>
            <a:picLocks noChangeAspect="1"/>
          </p:cNvPicPr>
          <p:nvPr/>
        </p:nvPicPr>
        <p:blipFill rotWithShape="1">
          <a:blip r:embed="rId2"/>
          <a:srcRect l="16524" r="165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31246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2B87CA3-2EC2-BBFF-F137-F3C360826C80}"/>
              </a:ext>
            </a:extLst>
          </p:cNvPr>
          <p:cNvSpPr>
            <a:spLocks noGrp="1"/>
          </p:cNvSpPr>
          <p:nvPr>
            <p:ph type="title"/>
          </p:nvPr>
        </p:nvSpPr>
        <p:spPr>
          <a:xfrm>
            <a:off x="838200" y="365125"/>
            <a:ext cx="10515600" cy="1325563"/>
          </a:xfrm>
        </p:spPr>
        <p:txBody>
          <a:bodyPr>
            <a:normAutofit/>
          </a:bodyPr>
          <a:lstStyle/>
          <a:p>
            <a:r>
              <a:rPr lang="da-DK" sz="4200" dirty="0"/>
              <a:t>Svarene ledte til følgende meningsbærende enheder – understøttet med citater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4044CAB2-1FD8-3369-58A6-2FE46E41ECC7}"/>
              </a:ext>
            </a:extLst>
          </p:cNvPr>
          <p:cNvSpPr>
            <a:spLocks noGrp="1"/>
          </p:cNvSpPr>
          <p:nvPr>
            <p:ph idx="1"/>
          </p:nvPr>
        </p:nvSpPr>
        <p:spPr>
          <a:xfrm>
            <a:off x="838200" y="1929384"/>
            <a:ext cx="10515600" cy="4251960"/>
          </a:xfrm>
        </p:spPr>
        <p:txBody>
          <a:bodyPr>
            <a:normAutofit/>
          </a:bodyPr>
          <a:lstStyle/>
          <a:p>
            <a:r>
              <a:rPr lang="da-DK" sz="1400" dirty="0">
                <a:solidFill>
                  <a:srgbClr val="0070C0"/>
                </a:solidFill>
              </a:rPr>
              <a:t>Ulighed og lighed</a:t>
            </a:r>
          </a:p>
          <a:p>
            <a:pPr marL="0" indent="0">
              <a:buNone/>
            </a:pPr>
            <a:r>
              <a:rPr lang="da-DK" sz="1400" i="1" kern="100" dirty="0">
                <a:latin typeface="Calibri" panose="020F0502020204030204" pitchFamily="34" charset="0"/>
                <a:cs typeface="Times New Roman" panose="02020603050405020304" pitchFamily="18" charset="0"/>
              </a:rPr>
              <a:t>           ”… der hjemme i stedet for en hospitalstur, ville for ham faktisk betyde at han får højere frekvens af tjek.” Informant C</a:t>
            </a:r>
          </a:p>
          <a:p>
            <a:pPr marL="457200" lvl="1" indent="0">
              <a:buNone/>
            </a:pPr>
            <a:endParaRPr lang="da-DK" sz="1400" i="1" kern="100" dirty="0">
              <a:latin typeface="Calibri" panose="020F0502020204030204" pitchFamily="34" charset="0"/>
              <a:ea typeface="Calibri" panose="020F0502020204030204" pitchFamily="34" charset="0"/>
              <a:cs typeface="Times New Roman" panose="02020603050405020304" pitchFamily="18" charset="0"/>
            </a:endParaRPr>
          </a:p>
          <a:p>
            <a:r>
              <a:rPr lang="da-DK" sz="1400" dirty="0">
                <a:solidFill>
                  <a:srgbClr val="0070C0"/>
                </a:solidFill>
              </a:rPr>
              <a:t>Teknostress</a:t>
            </a:r>
          </a:p>
          <a:p>
            <a:pPr marL="457200" lvl="1" indent="0">
              <a:buNone/>
            </a:pPr>
            <a:r>
              <a:rPr lang="da-DK" sz="1400" i="1" kern="100" dirty="0">
                <a:latin typeface="Calibri" panose="020F0502020204030204" pitchFamily="34" charset="0"/>
                <a:cs typeface="Times New Roman" panose="02020603050405020304" pitchFamily="18" charset="0"/>
              </a:rPr>
              <a:t>”… det skal være brugervenligt, ligesom tænd og sluk… Det er det stadie vi snakker … vi er jo ikke uddannet til det. Jo mere teknik vi indfører … des mere teknostress indfører du også.” Informant A</a:t>
            </a:r>
          </a:p>
          <a:p>
            <a:r>
              <a:rPr lang="da-DK" sz="1400" dirty="0">
                <a:solidFill>
                  <a:srgbClr val="0070C0"/>
                </a:solidFill>
              </a:rPr>
              <a:t>Den kontakt der ryger- Erstatte et menneske</a:t>
            </a:r>
          </a:p>
          <a:p>
            <a:r>
              <a:rPr lang="da-DK" sz="1400" i="1" kern="100" dirty="0">
                <a:latin typeface="Calibri" panose="020F0502020204030204" pitchFamily="34" charset="0"/>
                <a:cs typeface="Times New Roman" panose="02020603050405020304" pitchFamily="18" charset="0"/>
              </a:rPr>
              <a:t>”… lige at mærke en persons hænder, det får man ikke… at sige, det skal nok gå og lige et klap på skulderen. Det kan man ikke gøre så meget med en tablet jo” Informant P</a:t>
            </a:r>
          </a:p>
          <a:p>
            <a:r>
              <a:rPr lang="da-DK" sz="1400" dirty="0">
                <a:solidFill>
                  <a:srgbClr val="0070C0"/>
                </a:solidFill>
              </a:rPr>
              <a:t>Uoverskuelig jungle</a:t>
            </a:r>
          </a:p>
          <a:p>
            <a:pPr marL="457200" lvl="1" indent="0">
              <a:buNone/>
            </a:pPr>
            <a:r>
              <a:rPr lang="da-DK" sz="1400" i="1" kern="100" dirty="0">
                <a:latin typeface="Calibri" panose="020F0502020204030204" pitchFamily="34" charset="0"/>
                <a:ea typeface="Calibri" panose="020F0502020204030204" pitchFamily="34" charset="0"/>
                <a:cs typeface="Times New Roman" panose="02020603050405020304" pitchFamily="18" charset="0"/>
              </a:rPr>
              <a:t>”Ja uoverskueligt at finde , der er ligesom, hvor ska man henvende sig for at finde ud af hvilket  hvad er det bedste i dette tilfælde og må jeg egentlig bestille den frem for den her og den her er lidt dyrere og hvad kan den anderledes” </a:t>
            </a:r>
          </a:p>
          <a:p>
            <a:pPr marL="457200" lvl="1" indent="0">
              <a:buNone/>
            </a:pPr>
            <a:endParaRPr lang="da-DK" sz="1400" i="1" kern="100" dirty="0">
              <a:latin typeface="Calibri" panose="020F0502020204030204" pitchFamily="34" charset="0"/>
              <a:cs typeface="Times New Roman" panose="02020603050405020304" pitchFamily="18" charset="0"/>
            </a:endParaRPr>
          </a:p>
          <a:p>
            <a:r>
              <a:rPr lang="da-DK" sz="1400" dirty="0">
                <a:solidFill>
                  <a:srgbClr val="0070C0"/>
                </a:solidFill>
              </a:rPr>
              <a:t>Alle er klar det er fremtiden</a:t>
            </a:r>
          </a:p>
          <a:p>
            <a:pPr marL="457200" lvl="1" indent="0">
              <a:buNone/>
            </a:pPr>
            <a:r>
              <a:rPr lang="da-DK" sz="1400" i="1" kern="100" dirty="0">
                <a:latin typeface="Calibri" panose="020F0502020204030204" pitchFamily="34" charset="0"/>
                <a:cs typeface="Times New Roman" panose="02020603050405020304" pitchFamily="18" charset="0"/>
              </a:rPr>
              <a:t>”Det skal vi”, ”ja, kort og godt”, ”det er os”, ”ja, jeg tænker faktisk også os”.</a:t>
            </a:r>
          </a:p>
          <a:p>
            <a:endParaRPr lang="da-DK" sz="1400" i="1" kern="100" dirty="0">
              <a:latin typeface="Calibri" panose="020F0502020204030204" pitchFamily="34" charset="0"/>
              <a:cs typeface="Times New Roman" panose="02020603050405020304" pitchFamily="18" charset="0"/>
            </a:endParaRPr>
          </a:p>
          <a:p>
            <a:endParaRPr lang="da-DK" sz="1400" dirty="0"/>
          </a:p>
          <a:p>
            <a:endParaRPr lang="da-DK" sz="1400" dirty="0"/>
          </a:p>
          <a:p>
            <a:endParaRPr lang="da-DK" sz="1400" dirty="0"/>
          </a:p>
          <a:p>
            <a:pPr lvl="1"/>
            <a:endParaRPr lang="da-DK" sz="1400" kern="100" dirty="0">
              <a:effectLst/>
              <a:latin typeface="Calibri" panose="020F0502020204030204" pitchFamily="34" charset="0"/>
              <a:ea typeface="Calibri" panose="020F0502020204030204" pitchFamily="34" charset="0"/>
              <a:cs typeface="Times New Roman" panose="02020603050405020304" pitchFamily="18" charset="0"/>
            </a:endParaRPr>
          </a:p>
          <a:p>
            <a:pPr lvl="1"/>
            <a:endParaRPr lang="da-DK" sz="1400" dirty="0"/>
          </a:p>
        </p:txBody>
      </p:sp>
    </p:spTree>
    <p:extLst>
      <p:ext uri="{BB962C8B-B14F-4D97-AF65-F5344CB8AC3E}">
        <p14:creationId xmlns:p14="http://schemas.microsoft.com/office/powerpoint/2010/main" val="26963951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54F6E14D-B726-FCC5-127C-ACB88DB65AD9}"/>
              </a:ext>
            </a:extLst>
          </p:cNvPr>
          <p:cNvSpPr>
            <a:spLocks noGrp="1"/>
          </p:cNvSpPr>
          <p:nvPr>
            <p:ph type="title"/>
          </p:nvPr>
        </p:nvSpPr>
        <p:spPr>
          <a:xfrm>
            <a:off x="5596501" y="489508"/>
            <a:ext cx="5754896" cy="1667569"/>
          </a:xfrm>
        </p:spPr>
        <p:txBody>
          <a:bodyPr anchor="b">
            <a:normAutofit/>
          </a:bodyPr>
          <a:lstStyle/>
          <a:p>
            <a:r>
              <a:rPr lang="da-DK" sz="4000"/>
              <a:t>Fokusgruppeinterview med SSAér ansat i primærsektor </a:t>
            </a:r>
          </a:p>
        </p:txBody>
      </p:sp>
      <p:pic>
        <p:nvPicPr>
          <p:cNvPr id="7" name="Graphic 6" descr="Radio microphone">
            <a:extLst>
              <a:ext uri="{FF2B5EF4-FFF2-40B4-BE49-F238E27FC236}">
                <a16:creationId xmlns:a16="http://schemas.microsoft.com/office/drawing/2014/main" id="{70EFFADE-3FFE-7A06-8CC6-D2FAFCA756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8130" y="1275070"/>
            <a:ext cx="3876165" cy="3876165"/>
          </a:xfrm>
          <a:prstGeom prst="rect">
            <a:avLst/>
          </a:prstGeom>
        </p:spPr>
      </p:pic>
      <p:sp>
        <p:nvSpPr>
          <p:cNvPr id="3" name="Pladsholder til indhold 2">
            <a:extLst>
              <a:ext uri="{FF2B5EF4-FFF2-40B4-BE49-F238E27FC236}">
                <a16:creationId xmlns:a16="http://schemas.microsoft.com/office/drawing/2014/main" id="{3CA49587-92E6-EF1B-488A-4B132DFCDB96}"/>
              </a:ext>
            </a:extLst>
          </p:cNvPr>
          <p:cNvSpPr>
            <a:spLocks noGrp="1"/>
          </p:cNvSpPr>
          <p:nvPr>
            <p:ph idx="1"/>
          </p:nvPr>
        </p:nvSpPr>
        <p:spPr>
          <a:xfrm>
            <a:off x="5596502" y="2405894"/>
            <a:ext cx="5754896" cy="3197464"/>
          </a:xfrm>
        </p:spPr>
        <p:txBody>
          <a:bodyPr anchor="t">
            <a:normAutofit/>
          </a:bodyPr>
          <a:lstStyle/>
          <a:p>
            <a:r>
              <a:rPr lang="da-DK" sz="2000">
                <a:latin typeface="Calibri" panose="020F0502020204030204" pitchFamily="34" charset="0"/>
                <a:ea typeface="Calibri" panose="020F0502020204030204" pitchFamily="34" charset="0"/>
                <a:cs typeface="Times New Roman" panose="02020603050405020304" pitchFamily="18" charset="0"/>
              </a:rPr>
              <a:t>Et </a:t>
            </a:r>
            <a:r>
              <a:rPr lang="da-DK" sz="2000">
                <a:effectLst/>
                <a:latin typeface="Calibri" panose="020F0502020204030204" pitchFamily="34" charset="0"/>
                <a:ea typeface="Calibri" panose="020F0502020204030204" pitchFamily="34" charset="0"/>
                <a:cs typeface="Times New Roman" panose="02020603050405020304" pitchFamily="18" charset="0"/>
              </a:rPr>
              <a:t>fokusgruppe interview </a:t>
            </a:r>
            <a:r>
              <a:rPr lang="da-DK" sz="2000">
                <a:latin typeface="Calibri" panose="020F0502020204030204" pitchFamily="34" charset="0"/>
                <a:ea typeface="Calibri" panose="020F0502020204030204" pitchFamily="34" charset="0"/>
                <a:cs typeface="Times New Roman" panose="02020603050405020304" pitchFamily="18" charset="0"/>
              </a:rPr>
              <a:t>– deltagere </a:t>
            </a:r>
            <a:r>
              <a:rPr lang="da-DK" sz="2000">
                <a:effectLst/>
                <a:latin typeface="Calibri" panose="020F0502020204030204" pitchFamily="34" charset="0"/>
                <a:ea typeface="Calibri" panose="020F0502020204030204" pitchFamily="34" charset="0"/>
                <a:cs typeface="Times New Roman" panose="02020603050405020304" pitchFamily="18" charset="0"/>
              </a:rPr>
              <a:t>7 SSAér, der arbejde i den kommunale hjemmepleje.</a:t>
            </a:r>
          </a:p>
          <a:p>
            <a:r>
              <a:rPr lang="da-DK" sz="2000">
                <a:effectLst/>
                <a:latin typeface="Calibri" panose="020F0502020204030204" pitchFamily="34" charset="0"/>
                <a:ea typeface="Calibri" panose="020F0502020204030204" pitchFamily="34" charset="0"/>
                <a:cs typeface="Times New Roman" panose="02020603050405020304" pitchFamily="18" charset="0"/>
              </a:rPr>
              <a:t>De blev rekrutteret via lederen af hjemmeplejen på Bornholm. </a:t>
            </a:r>
            <a:endParaRPr lang="da-DK" sz="2000">
              <a:latin typeface="Calibri" panose="020F0502020204030204" pitchFamily="34" charset="0"/>
              <a:ea typeface="Calibri" panose="020F0502020204030204" pitchFamily="34" charset="0"/>
              <a:cs typeface="Times New Roman" panose="02020603050405020304" pitchFamily="18" charset="0"/>
            </a:endParaRPr>
          </a:p>
          <a:p>
            <a:r>
              <a:rPr lang="da-DK" sz="2000">
                <a:effectLst/>
                <a:latin typeface="Calibri" panose="020F0502020204030204" pitchFamily="34" charset="0"/>
                <a:ea typeface="Calibri" panose="020F0502020204030204" pitchFamily="34" charset="0"/>
                <a:cs typeface="Times New Roman" panose="02020603050405020304" pitchFamily="18" charset="0"/>
              </a:rPr>
              <a:t>Blev de informeret mundtligt og skriftligt om formål, indhold og tidspunkt for interview</a:t>
            </a:r>
          </a:p>
          <a:p>
            <a:r>
              <a:rPr lang="en-US" sz="2000">
                <a:latin typeface="Calibri" panose="020F0502020204030204" pitchFamily="34" charset="0"/>
                <a:cs typeface="Times New Roman" panose="02020603050405020304" pitchFamily="18" charset="0"/>
              </a:rPr>
              <a:t>Interview </a:t>
            </a:r>
            <a:r>
              <a:rPr lang="da-DK" sz="2000">
                <a:latin typeface="Calibri" panose="020F0502020204030204" pitchFamily="34" charset="0"/>
                <a:cs typeface="Times New Roman" panose="02020603050405020304" pitchFamily="18" charset="0"/>
              </a:rPr>
              <a:t>varede</a:t>
            </a:r>
            <a:r>
              <a:rPr lang="en-US" sz="2000">
                <a:latin typeface="Calibri" panose="020F0502020204030204" pitchFamily="34" charset="0"/>
                <a:cs typeface="Times New Roman" panose="02020603050405020304" pitchFamily="18" charset="0"/>
              </a:rPr>
              <a:t> ca. 1 time</a:t>
            </a:r>
          </a:p>
          <a:p>
            <a:r>
              <a:rPr lang="da-DK" sz="2000">
                <a:latin typeface="Calibri" panose="020F0502020204030204" pitchFamily="34" charset="0"/>
                <a:ea typeface="Calibri" panose="020F0502020204030204" pitchFamily="34" charset="0"/>
                <a:cs typeface="Times New Roman" panose="02020603050405020304" pitchFamily="18" charset="0"/>
              </a:rPr>
              <a:t>Blev optaget og derefter transskriberet af studentermedhjælper</a:t>
            </a:r>
            <a:endParaRPr lang="en-US" sz="2000">
              <a:latin typeface="Calibri" panose="020F0502020204030204" pitchFamily="34" charset="0"/>
              <a:cs typeface="Times New Roman" panose="02020603050405020304" pitchFamily="18" charset="0"/>
            </a:endParaRPr>
          </a:p>
          <a:p>
            <a:endParaRPr lang="en-US" sz="2000"/>
          </a:p>
          <a:p>
            <a:endParaRPr lang="da-DK" sz="2000">
              <a:effectLst/>
              <a:latin typeface="Calibri" panose="020F0502020204030204" pitchFamily="34" charset="0"/>
              <a:ea typeface="Calibri" panose="020F0502020204030204" pitchFamily="34" charset="0"/>
              <a:cs typeface="Times New Roman" panose="02020603050405020304" pitchFamily="18" charset="0"/>
            </a:endParaRPr>
          </a:p>
          <a:p>
            <a:endParaRPr lang="da-DK" sz="2000"/>
          </a:p>
        </p:txBody>
      </p:sp>
      <p:sp>
        <p:nvSpPr>
          <p:cNvPr id="25" name="Rectangle 24">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351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D9B6752-3EFA-9116-ACC3-6ADA06A9C85D}"/>
              </a:ext>
            </a:extLst>
          </p:cNvPr>
          <p:cNvSpPr>
            <a:spLocks noGrp="1"/>
          </p:cNvSpPr>
          <p:nvPr>
            <p:ph type="title"/>
          </p:nvPr>
        </p:nvSpPr>
        <p:spPr>
          <a:xfrm>
            <a:off x="838200" y="365125"/>
            <a:ext cx="10515600" cy="1325563"/>
          </a:xfrm>
        </p:spPr>
        <p:txBody>
          <a:bodyPr>
            <a:normAutofit/>
          </a:bodyPr>
          <a:lstStyle/>
          <a:p>
            <a:r>
              <a:rPr lang="da-DK" sz="4200" dirty="0"/>
              <a:t>Svarende ledte til følgende meningsbærende enheder – understøttet med citater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ED78BBB3-B8B8-AA6E-88E9-24AD5130C4B9}"/>
              </a:ext>
            </a:extLst>
          </p:cNvPr>
          <p:cNvSpPr>
            <a:spLocks noGrp="1"/>
          </p:cNvSpPr>
          <p:nvPr>
            <p:ph idx="1"/>
          </p:nvPr>
        </p:nvSpPr>
        <p:spPr>
          <a:xfrm>
            <a:off x="838200" y="1929384"/>
            <a:ext cx="10515600" cy="4251960"/>
          </a:xfrm>
        </p:spPr>
        <p:txBody>
          <a:bodyPr>
            <a:normAutofit/>
          </a:bodyPr>
          <a:lstStyle/>
          <a:p>
            <a:r>
              <a:rPr lang="da-DK" sz="1900" dirty="0">
                <a:solidFill>
                  <a:srgbClr val="0070C0"/>
                </a:solidFill>
              </a:rPr>
              <a:t>Screening – hvem får hvad </a:t>
            </a:r>
          </a:p>
          <a:p>
            <a:r>
              <a:rPr lang="da-DK" sz="1900" dirty="0">
                <a:solidFill>
                  <a:srgbClr val="0070C0"/>
                </a:solidFill>
              </a:rPr>
              <a:t>Samarbejde &amp; Organisation </a:t>
            </a:r>
          </a:p>
          <a:p>
            <a:pPr marL="457200" lvl="1" indent="0">
              <a:buNone/>
            </a:pPr>
            <a:r>
              <a:rPr lang="da-DK" sz="1900" i="1" dirty="0">
                <a:latin typeface="Calibri" panose="020F0502020204030204" pitchFamily="34" charset="0"/>
                <a:cs typeface="Times New Roman" panose="02020603050405020304" pitchFamily="18" charset="0"/>
              </a:rPr>
              <a:t>”Vores arbejdsgange er for lange. Kontra at vi har brug for et hjælpemiddel. Her og nu.”</a:t>
            </a:r>
          </a:p>
          <a:p>
            <a:r>
              <a:rPr lang="da-DK" sz="1900" dirty="0">
                <a:solidFill>
                  <a:srgbClr val="0070C0"/>
                </a:solidFill>
              </a:rPr>
              <a:t>Medarbejder er sælger af den gode velfærdsteknologiske historie</a:t>
            </a:r>
          </a:p>
          <a:p>
            <a:pPr marL="457200" lvl="1" indent="0">
              <a:buNone/>
            </a:pPr>
            <a:r>
              <a:rPr lang="da-DK" sz="1900" i="1" dirty="0">
                <a:effectLst/>
                <a:latin typeface="Calibri" panose="020F0502020204030204" pitchFamily="34" charset="0"/>
                <a:ea typeface="Calibri" panose="020F0502020204030204" pitchFamily="34" charset="0"/>
                <a:cs typeface="Times New Roman" panose="02020603050405020304" pitchFamily="18" charset="0"/>
              </a:rPr>
              <a:t>”… det er jo en udvikling. Da min mormor var hjemmehjælper måtte de … sylte rødbeder med dem (borgerne). Det må de ikke. Det må jeg ikke. Men jeg må godt starte tabletten og træne med dem.”</a:t>
            </a:r>
            <a:r>
              <a:rPr lang="da-DK" sz="1900" dirty="0">
                <a:effectLst/>
                <a:latin typeface="Calibri" panose="020F0502020204030204" pitchFamily="34" charset="0"/>
                <a:ea typeface="Calibri" panose="020F0502020204030204" pitchFamily="34" charset="0"/>
                <a:cs typeface="Times New Roman" panose="02020603050405020304" pitchFamily="18" charset="0"/>
              </a:rPr>
              <a:t> Informant K</a:t>
            </a:r>
          </a:p>
          <a:p>
            <a:r>
              <a:rPr lang="da-DK" sz="1900" dirty="0">
                <a:solidFill>
                  <a:srgbClr val="0070C0"/>
                </a:solidFill>
              </a:rPr>
              <a:t>Viden, færdigheder og kompetencer er en forudsætning</a:t>
            </a:r>
          </a:p>
          <a:p>
            <a:pPr marL="457200" lvl="1" indent="0">
              <a:buNone/>
            </a:pPr>
            <a:r>
              <a:rPr lang="da-DK" sz="1900" i="1" dirty="0">
                <a:latin typeface="Calibri" panose="020F0502020204030204" pitchFamily="34" charset="0"/>
                <a:cs typeface="Times New Roman" panose="02020603050405020304" pitchFamily="18" charset="0"/>
              </a:rPr>
              <a:t>”… der er også nogle lidt nyere som jeg ikke lige har set, hvor jeg tænker; Årh, dem må jeg lige have sat mig ind i. Der har man heldigvis Google…” Informant A</a:t>
            </a:r>
          </a:p>
          <a:p>
            <a:r>
              <a:rPr lang="da-DK" sz="1900" dirty="0" err="1">
                <a:solidFill>
                  <a:srgbClr val="0070C0"/>
                </a:solidFill>
              </a:rPr>
              <a:t>Fifty</a:t>
            </a:r>
            <a:r>
              <a:rPr lang="da-DK" sz="1900" dirty="0">
                <a:solidFill>
                  <a:srgbClr val="0070C0"/>
                </a:solidFill>
              </a:rPr>
              <a:t>/</a:t>
            </a:r>
            <a:r>
              <a:rPr lang="da-DK" sz="1900" dirty="0" err="1">
                <a:solidFill>
                  <a:srgbClr val="0070C0"/>
                </a:solidFill>
              </a:rPr>
              <a:t>fifty</a:t>
            </a:r>
            <a:r>
              <a:rPr lang="da-DK" sz="1900" dirty="0">
                <a:solidFill>
                  <a:srgbClr val="0070C0"/>
                </a:solidFill>
              </a:rPr>
              <a:t> – borgerne</a:t>
            </a:r>
          </a:p>
          <a:p>
            <a:pPr marL="457200" lvl="1" indent="0">
              <a:buNone/>
            </a:pPr>
            <a:r>
              <a:rPr lang="da-DK" sz="1900" i="1" dirty="0">
                <a:latin typeface="Calibri" panose="020F0502020204030204" pitchFamily="34" charset="0"/>
                <a:cs typeface="Times New Roman" panose="02020603050405020304" pitchFamily="18" charset="0"/>
              </a:rPr>
              <a:t>”Jeg tror lidt på, for der er jo rigtig mange ældre som ikke er teknisk begavede som så, fordi det har de jo aldrig lært” Informant S</a:t>
            </a:r>
          </a:p>
          <a:p>
            <a:pPr lvl="1"/>
            <a:endParaRPr lang="da-DK" sz="1900" i="1" dirty="0">
              <a:latin typeface="Calibri" panose="020F0502020204030204" pitchFamily="34" charset="0"/>
              <a:cs typeface="Times New Roman" panose="02020603050405020304" pitchFamily="18" charset="0"/>
            </a:endParaRPr>
          </a:p>
          <a:p>
            <a:pPr lvl="1"/>
            <a:endParaRPr lang="da-DK" sz="1900" i="1" dirty="0">
              <a:latin typeface="Calibri" panose="020F0502020204030204" pitchFamily="34" charset="0"/>
              <a:cs typeface="Times New Roman" panose="02020603050405020304" pitchFamily="18" charset="0"/>
            </a:endParaRPr>
          </a:p>
          <a:p>
            <a:pPr lvl="1"/>
            <a:endParaRPr lang="da-DK" sz="1900" i="1" dirty="0">
              <a:latin typeface="Calibri" panose="020F0502020204030204" pitchFamily="34" charset="0"/>
              <a:cs typeface="Times New Roman" panose="02020603050405020304" pitchFamily="18" charset="0"/>
            </a:endParaRPr>
          </a:p>
          <a:p>
            <a:endParaRPr lang="da-DK" sz="1900" dirty="0"/>
          </a:p>
        </p:txBody>
      </p:sp>
    </p:spTree>
    <p:extLst>
      <p:ext uri="{BB962C8B-B14F-4D97-AF65-F5344CB8AC3E}">
        <p14:creationId xmlns:p14="http://schemas.microsoft.com/office/powerpoint/2010/main" val="2718487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7E8CFB-5A25-D2DE-1F08-D3DA9B6290ED}"/>
              </a:ext>
            </a:extLst>
          </p:cNvPr>
          <p:cNvPicPr>
            <a:picLocks noChangeAspect="1"/>
          </p:cNvPicPr>
          <p:nvPr/>
        </p:nvPicPr>
        <p:blipFill rotWithShape="1">
          <a:blip r:embed="rId3">
            <a:alphaModFix amt="40000"/>
          </a:blip>
          <a:srcRect t="14524" b="1207"/>
          <a:stretch/>
        </p:blipFill>
        <p:spPr>
          <a:xfrm>
            <a:off x="20" y="10"/>
            <a:ext cx="12191980" cy="6857990"/>
          </a:xfrm>
          <a:prstGeom prst="rect">
            <a:avLst/>
          </a:prstGeom>
        </p:spPr>
      </p:pic>
      <p:sp>
        <p:nvSpPr>
          <p:cNvPr id="2" name="Titel 1">
            <a:extLst>
              <a:ext uri="{FF2B5EF4-FFF2-40B4-BE49-F238E27FC236}">
                <a16:creationId xmlns:a16="http://schemas.microsoft.com/office/drawing/2014/main" id="{15A482B1-13FB-413E-1E9C-1EFC50ECFD49}"/>
              </a:ext>
            </a:extLst>
          </p:cNvPr>
          <p:cNvSpPr>
            <a:spLocks noGrp="1"/>
          </p:cNvSpPr>
          <p:nvPr>
            <p:ph type="title"/>
          </p:nvPr>
        </p:nvSpPr>
        <p:spPr>
          <a:xfrm>
            <a:off x="838200" y="365125"/>
            <a:ext cx="10515600" cy="1325563"/>
          </a:xfrm>
        </p:spPr>
        <p:txBody>
          <a:bodyPr>
            <a:normAutofit/>
          </a:bodyPr>
          <a:lstStyle/>
          <a:p>
            <a:r>
              <a:rPr lang="da-DK" sz="5400" dirty="0">
                <a:solidFill>
                  <a:srgbClr val="FFFFFF"/>
                </a:solidFill>
              </a:rPr>
              <a:t>Fælles træk i svarene</a:t>
            </a:r>
          </a:p>
        </p:txBody>
      </p:sp>
      <p:sp>
        <p:nvSpPr>
          <p:cNvPr id="17"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Pladsholder til indhold 2">
            <a:extLst>
              <a:ext uri="{FF2B5EF4-FFF2-40B4-BE49-F238E27FC236}">
                <a16:creationId xmlns:a16="http://schemas.microsoft.com/office/drawing/2014/main" id="{8EEAACAF-B077-EE50-D7A2-BF938012E1E2}"/>
              </a:ext>
            </a:extLst>
          </p:cNvPr>
          <p:cNvGraphicFramePr>
            <a:graphicFrameLocks noGrp="1"/>
          </p:cNvGraphicFramePr>
          <p:nvPr>
            <p:ph idx="1"/>
            <p:extLst>
              <p:ext uri="{D42A27DB-BD31-4B8C-83A1-F6EECF244321}">
                <p14:modId xmlns:p14="http://schemas.microsoft.com/office/powerpoint/2010/main" val="2437603549"/>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8583455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0BA9113-023A-9EB2-AB10-CE0945D6695B}"/>
              </a:ext>
            </a:extLst>
          </p:cNvPr>
          <p:cNvPicPr>
            <a:picLocks noChangeAspect="1"/>
          </p:cNvPicPr>
          <p:nvPr/>
        </p:nvPicPr>
        <p:blipFill rotWithShape="1">
          <a:blip r:embed="rId2">
            <a:alphaModFix amt="35000"/>
          </a:blip>
          <a:srcRect t="15730"/>
          <a:stretch/>
        </p:blipFill>
        <p:spPr>
          <a:xfrm>
            <a:off x="20" y="10"/>
            <a:ext cx="12191980" cy="6857990"/>
          </a:xfrm>
          <a:prstGeom prst="rect">
            <a:avLst/>
          </a:prstGeom>
        </p:spPr>
      </p:pic>
      <p:sp>
        <p:nvSpPr>
          <p:cNvPr id="2" name="Titel 1">
            <a:extLst>
              <a:ext uri="{FF2B5EF4-FFF2-40B4-BE49-F238E27FC236}">
                <a16:creationId xmlns:a16="http://schemas.microsoft.com/office/drawing/2014/main" id="{21537C54-7333-EF5E-284B-09C5EF89D188}"/>
              </a:ext>
            </a:extLst>
          </p:cNvPr>
          <p:cNvSpPr>
            <a:spLocks noGrp="1"/>
          </p:cNvSpPr>
          <p:nvPr>
            <p:ph type="title"/>
          </p:nvPr>
        </p:nvSpPr>
        <p:spPr>
          <a:xfrm>
            <a:off x="838200" y="365125"/>
            <a:ext cx="10515600" cy="1325563"/>
          </a:xfrm>
        </p:spPr>
        <p:txBody>
          <a:bodyPr>
            <a:normAutofit/>
          </a:bodyPr>
          <a:lstStyle/>
          <a:p>
            <a:r>
              <a:rPr lang="da-DK" dirty="0">
                <a:solidFill>
                  <a:srgbClr val="FFFFFF"/>
                </a:solidFill>
              </a:rPr>
              <a:t>Vi har løst opgaver i: Delprojekt 1C &amp; 1D - Formål:</a:t>
            </a:r>
          </a:p>
        </p:txBody>
      </p:sp>
      <p:graphicFrame>
        <p:nvGraphicFramePr>
          <p:cNvPr id="5" name="Pladsholder til indhold 2">
            <a:extLst>
              <a:ext uri="{FF2B5EF4-FFF2-40B4-BE49-F238E27FC236}">
                <a16:creationId xmlns:a16="http://schemas.microsoft.com/office/drawing/2014/main" id="{655DF47B-6DF0-65FE-2717-EE9FAE608F35}"/>
              </a:ext>
            </a:extLst>
          </p:cNvPr>
          <p:cNvGraphicFramePr>
            <a:graphicFrameLocks noGrp="1"/>
          </p:cNvGraphicFramePr>
          <p:nvPr>
            <p:ph idx="1"/>
            <p:extLst>
              <p:ext uri="{D42A27DB-BD31-4B8C-83A1-F6EECF244321}">
                <p14:modId xmlns:p14="http://schemas.microsoft.com/office/powerpoint/2010/main" val="231790188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241885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el 1">
            <a:extLst>
              <a:ext uri="{FF2B5EF4-FFF2-40B4-BE49-F238E27FC236}">
                <a16:creationId xmlns:a16="http://schemas.microsoft.com/office/drawing/2014/main" id="{D2808FCC-5C11-96B9-D8C8-5F6351A0D5E7}"/>
              </a:ext>
            </a:extLst>
          </p:cNvPr>
          <p:cNvSpPr>
            <a:spLocks noGrp="1"/>
          </p:cNvSpPr>
          <p:nvPr>
            <p:ph type="title"/>
          </p:nvPr>
        </p:nvSpPr>
        <p:spPr>
          <a:xfrm>
            <a:off x="838200" y="365125"/>
            <a:ext cx="5393361" cy="1325563"/>
          </a:xfrm>
        </p:spPr>
        <p:txBody>
          <a:bodyPr>
            <a:normAutofit/>
          </a:bodyPr>
          <a:lstStyle/>
          <a:p>
            <a:r>
              <a:rPr lang="da-DK" dirty="0"/>
              <a:t>Hvordan opnåede vi så svar på det?</a:t>
            </a:r>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Pladsholder til indhold 2">
            <a:extLst>
              <a:ext uri="{FF2B5EF4-FFF2-40B4-BE49-F238E27FC236}">
                <a16:creationId xmlns:a16="http://schemas.microsoft.com/office/drawing/2014/main" id="{AF8AE7BD-1F6D-3D8B-0186-085E37289E0F}"/>
              </a:ext>
            </a:extLst>
          </p:cNvPr>
          <p:cNvSpPr>
            <a:spLocks noGrp="1"/>
          </p:cNvSpPr>
          <p:nvPr>
            <p:ph idx="1"/>
          </p:nvPr>
        </p:nvSpPr>
        <p:spPr>
          <a:xfrm>
            <a:off x="838200" y="1825625"/>
            <a:ext cx="5393361" cy="4351338"/>
          </a:xfrm>
        </p:spPr>
        <p:txBody>
          <a:bodyPr>
            <a:normAutofit/>
          </a:bodyPr>
          <a:lstStyle/>
          <a:p>
            <a:r>
              <a:rPr lang="da-DK" dirty="0"/>
              <a:t>En raket bestående af tre indsatser:</a:t>
            </a:r>
          </a:p>
          <a:p>
            <a:endParaRPr lang="da-DK" dirty="0"/>
          </a:p>
          <a:p>
            <a:pPr marL="0" indent="0">
              <a:buNone/>
            </a:pPr>
            <a:r>
              <a:rPr lang="da-DK" dirty="0"/>
              <a:t>1.Observation af tværprofessionel workshop for SSH- og SSA elever</a:t>
            </a:r>
          </a:p>
          <a:p>
            <a:pPr marL="0" indent="0">
              <a:buNone/>
            </a:pPr>
            <a:r>
              <a:rPr lang="da-DK" dirty="0"/>
              <a:t>2.Interview af SSH og SSA elever</a:t>
            </a:r>
          </a:p>
          <a:p>
            <a:pPr marL="0" indent="0">
              <a:buNone/>
            </a:pPr>
            <a:r>
              <a:rPr lang="da-DK" dirty="0"/>
              <a:t>3. Interview af </a:t>
            </a:r>
            <a:r>
              <a:rPr lang="da-DK" dirty="0" err="1"/>
              <a:t>SSAèr</a:t>
            </a:r>
            <a:r>
              <a:rPr lang="da-DK" dirty="0"/>
              <a:t> ansat i primær sektor</a:t>
            </a:r>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Raket kontur">
            <a:extLst>
              <a:ext uri="{FF2B5EF4-FFF2-40B4-BE49-F238E27FC236}">
                <a16:creationId xmlns:a16="http://schemas.microsoft.com/office/drawing/2014/main" id="{A8806D44-0349-EB74-FAAF-6647979EED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1521346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DC210A-06A0-D4D1-8AD5-34670332FC32}"/>
              </a:ext>
            </a:extLst>
          </p:cNvPr>
          <p:cNvSpPr>
            <a:spLocks noGrp="1"/>
          </p:cNvSpPr>
          <p:nvPr>
            <p:ph type="title"/>
          </p:nvPr>
        </p:nvSpPr>
        <p:spPr>
          <a:xfrm>
            <a:off x="838201" y="365125"/>
            <a:ext cx="5251316" cy="1807305"/>
          </a:xfrm>
        </p:spPr>
        <p:txBody>
          <a:bodyPr>
            <a:normAutofit/>
          </a:bodyPr>
          <a:lstStyle/>
          <a:p>
            <a:r>
              <a:rPr lang="da-DK" dirty="0"/>
              <a:t>Delundersøgelse 1D/ efterår 2022:</a:t>
            </a:r>
          </a:p>
        </p:txBody>
      </p:sp>
      <p:sp>
        <p:nvSpPr>
          <p:cNvPr id="3" name="Pladsholder til indhold 2">
            <a:extLst>
              <a:ext uri="{FF2B5EF4-FFF2-40B4-BE49-F238E27FC236}">
                <a16:creationId xmlns:a16="http://schemas.microsoft.com/office/drawing/2014/main" id="{D901FE8D-B910-D548-DB6E-DACEB1EB7001}"/>
              </a:ext>
            </a:extLst>
          </p:cNvPr>
          <p:cNvSpPr>
            <a:spLocks noGrp="1"/>
          </p:cNvSpPr>
          <p:nvPr>
            <p:ph idx="1"/>
          </p:nvPr>
        </p:nvSpPr>
        <p:spPr>
          <a:xfrm>
            <a:off x="263383" y="2333297"/>
            <a:ext cx="5680218" cy="3843666"/>
          </a:xfrm>
        </p:spPr>
        <p:txBody>
          <a:bodyPr>
            <a:normAutofit/>
          </a:bodyPr>
          <a:lstStyle/>
          <a:p>
            <a:pPr>
              <a:spcAft>
                <a:spcPts val="800"/>
              </a:spcAft>
            </a:pPr>
            <a:r>
              <a:rPr lang="da-DK" sz="1900" dirty="0">
                <a:effectLst/>
                <a:latin typeface="Calibri" panose="020F0502020204030204" pitchFamily="34" charset="0"/>
                <a:ea typeface="Calibri" panose="020F0502020204030204" pitchFamily="34" charset="0"/>
                <a:cs typeface="Times New Roman" panose="02020603050405020304" pitchFamily="18" charset="0"/>
              </a:rPr>
              <a:t>Observation af tværprofessionel workshop </a:t>
            </a:r>
          </a:p>
          <a:p>
            <a:pPr>
              <a:spcAft>
                <a:spcPts val="800"/>
              </a:spcAft>
            </a:pPr>
            <a:r>
              <a:rPr lang="da-DK" sz="1900" dirty="0">
                <a:latin typeface="Calibri" panose="020F0502020204030204" pitchFamily="34" charset="0"/>
                <a:ea typeface="Calibri" panose="020F0502020204030204" pitchFamily="34" charset="0"/>
                <a:cs typeface="Times New Roman" panose="02020603050405020304" pitchFamily="18" charset="0"/>
              </a:rPr>
              <a:t>Eleverne arbejde</a:t>
            </a:r>
            <a:r>
              <a:rPr lang="da-DK" sz="1900" dirty="0">
                <a:effectLst/>
                <a:latin typeface="Calibri" panose="020F0502020204030204" pitchFamily="34" charset="0"/>
                <a:ea typeface="Calibri" panose="020F0502020204030204" pitchFamily="34" charset="0"/>
                <a:cs typeface="Times New Roman" panose="02020603050405020304" pitchFamily="18" charset="0"/>
              </a:rPr>
              <a:t> med</a:t>
            </a:r>
            <a:r>
              <a:rPr lang="da-DK" sz="1900" dirty="0">
                <a:latin typeface="Calibri" panose="020F0502020204030204" pitchFamily="34" charset="0"/>
                <a:ea typeface="Calibri" panose="020F0502020204030204" pitchFamily="34" charset="0"/>
                <a:cs typeface="Times New Roman" panose="02020603050405020304" pitchFamily="18" charset="0"/>
              </a:rPr>
              <a:t> </a:t>
            </a:r>
            <a:r>
              <a:rPr lang="da-DK" sz="1900" dirty="0">
                <a:effectLst/>
                <a:latin typeface="Calibri" panose="020F0502020204030204" pitchFamily="34" charset="0"/>
                <a:ea typeface="Calibri" panose="020F0502020204030204" pitchFamily="34" charset="0"/>
                <a:cs typeface="Times New Roman" panose="02020603050405020304" pitchFamily="18" charset="0"/>
              </a:rPr>
              <a:t>refleksion og gruppeopgaver om velfærdsteknologiens betydning for borgere generelt og i relation til projektets forskningsspørgsmål vedrørende livskvalitet hos KOL-patienter</a:t>
            </a:r>
          </a:p>
          <a:p>
            <a:pPr>
              <a:spcAft>
                <a:spcPts val="800"/>
              </a:spcAft>
            </a:pPr>
            <a:r>
              <a:rPr lang="da-DK" sz="1900" dirty="0">
                <a:latin typeface="Calibri" panose="020F0502020204030204" pitchFamily="34" charset="0"/>
                <a:ea typeface="Calibri" panose="020F0502020204030204" pitchFamily="34" charset="0"/>
                <a:cs typeface="Times New Roman" panose="02020603050405020304" pitchFamily="18" charset="0"/>
              </a:rPr>
              <a:t>Materialet</a:t>
            </a:r>
            <a:r>
              <a:rPr lang="da-DK" sz="1900" dirty="0">
                <a:effectLst/>
                <a:latin typeface="Calibri" panose="020F0502020204030204" pitchFamily="34" charset="0"/>
                <a:ea typeface="Calibri" panose="020F0502020204030204" pitchFamily="34" charset="0"/>
                <a:cs typeface="Times New Roman" panose="02020603050405020304" pitchFamily="18" charset="0"/>
              </a:rPr>
              <a:t> fra de 2 workshops blev </a:t>
            </a:r>
            <a:r>
              <a:rPr lang="da-DK" sz="1900" dirty="0">
                <a:latin typeface="Calibri" panose="020F0502020204030204" pitchFamily="34" charset="0"/>
                <a:ea typeface="Calibri" panose="020F0502020204030204" pitchFamily="34" charset="0"/>
                <a:cs typeface="Times New Roman" panose="02020603050405020304" pitchFamily="18" charset="0"/>
              </a:rPr>
              <a:t>bearbejdet</a:t>
            </a:r>
            <a:endParaRPr lang="da-DK" sz="19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a-DK" sz="1900" dirty="0">
                <a:effectLst/>
                <a:latin typeface="Calibri" panose="020F0502020204030204" pitchFamily="34" charset="0"/>
                <a:ea typeface="Calibri" panose="020F0502020204030204" pitchFamily="34" charset="0"/>
                <a:cs typeface="Times New Roman" panose="02020603050405020304" pitchFamily="18" charset="0"/>
              </a:rPr>
              <a:t>Udarbejdelse af spørgsmål til fokusgruppe interview</a:t>
            </a:r>
          </a:p>
          <a:p>
            <a:pPr>
              <a:spcAft>
                <a:spcPts val="800"/>
              </a:spcAft>
            </a:pPr>
            <a:endParaRPr lang="da-DK" sz="1900" dirty="0"/>
          </a:p>
        </p:txBody>
      </p:sp>
      <p:pic>
        <p:nvPicPr>
          <p:cNvPr id="5" name="Billede 4">
            <a:extLst>
              <a:ext uri="{FF2B5EF4-FFF2-40B4-BE49-F238E27FC236}">
                <a16:creationId xmlns:a16="http://schemas.microsoft.com/office/drawing/2014/main" id="{0FF9B263-6F52-BE76-4ACE-58C57FF01393}"/>
              </a:ext>
            </a:extLst>
          </p:cNvPr>
          <p:cNvPicPr>
            <a:picLocks noChangeAspect="1"/>
          </p:cNvPicPr>
          <p:nvPr/>
        </p:nvPicPr>
        <p:blipFill>
          <a:blip r:embed="rId3"/>
          <a:stretch>
            <a:fillRect/>
          </a:stretch>
        </p:blipFill>
        <p:spPr>
          <a:xfrm>
            <a:off x="68642" y="5919909"/>
            <a:ext cx="1648191" cy="886773"/>
          </a:xfrm>
          <a:prstGeom prst="rect">
            <a:avLst/>
          </a:prstGeom>
        </p:spPr>
      </p:pic>
      <p:pic>
        <p:nvPicPr>
          <p:cNvPr id="6" name="Billede 5">
            <a:extLst>
              <a:ext uri="{FF2B5EF4-FFF2-40B4-BE49-F238E27FC236}">
                <a16:creationId xmlns:a16="http://schemas.microsoft.com/office/drawing/2014/main" id="{C1C82CA6-BB65-657F-7EFB-FE5646BBAE82}"/>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Blur radius="22"/>
                    </a14:imgEffect>
                  </a14:imgLayer>
                </a14:imgProps>
              </a:ext>
            </a:extLst>
          </a:blip>
          <a:srcRect t="20834" r="-4" b="-4"/>
          <a:stretch/>
        </p:blipFill>
        <p:spPr>
          <a:xfrm>
            <a:off x="6089517" y="2370208"/>
            <a:ext cx="3719748" cy="2208617"/>
          </a:xfrm>
          <a:prstGeom prst="rect">
            <a:avLst/>
          </a:prstGeom>
        </p:spPr>
      </p:pic>
      <p:pic>
        <p:nvPicPr>
          <p:cNvPr id="7" name="Pladsholder til indhold 3">
            <a:extLst>
              <a:ext uri="{FF2B5EF4-FFF2-40B4-BE49-F238E27FC236}">
                <a16:creationId xmlns:a16="http://schemas.microsoft.com/office/drawing/2014/main" id="{1CD9C097-8EDF-FA16-5ED3-DE1385A00284}"/>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Blur radius="17"/>
                    </a14:imgEffect>
                  </a14:imgLayer>
                </a14:imgProps>
              </a:ext>
            </a:extLst>
          </a:blip>
          <a:srcRect l="5264" r="-1" b="-1"/>
          <a:stretch/>
        </p:blipFill>
        <p:spPr>
          <a:xfrm>
            <a:off x="7598508" y="365125"/>
            <a:ext cx="3719729" cy="2208616"/>
          </a:xfrm>
          <a:prstGeom prst="rect">
            <a:avLst/>
          </a:prstGeom>
        </p:spPr>
      </p:pic>
      <p:pic>
        <p:nvPicPr>
          <p:cNvPr id="8" name="Billede 7">
            <a:extLst>
              <a:ext uri="{FF2B5EF4-FFF2-40B4-BE49-F238E27FC236}">
                <a16:creationId xmlns:a16="http://schemas.microsoft.com/office/drawing/2014/main" id="{AE1F26C7-0EBB-105B-DB73-0BC6F9E19DDC}"/>
              </a:ext>
            </a:extLst>
          </p:cNvPr>
          <p:cNvPicPr>
            <a:picLocks noChangeAspect="1"/>
          </p:cNvPicPr>
          <p:nvPr/>
        </p:nvPicPr>
        <p:blipFill rotWithShape="1">
          <a:blip r:embed="rId8"/>
          <a:srcRect l="14329" r="33655" b="58472"/>
          <a:stretch/>
        </p:blipFill>
        <p:spPr>
          <a:xfrm>
            <a:off x="8023205" y="4487792"/>
            <a:ext cx="3591805" cy="2122431"/>
          </a:xfrm>
          <a:prstGeom prst="rect">
            <a:avLst/>
          </a:prstGeom>
        </p:spPr>
      </p:pic>
    </p:spTree>
    <p:extLst>
      <p:ext uri="{BB962C8B-B14F-4D97-AF65-F5344CB8AC3E}">
        <p14:creationId xmlns:p14="http://schemas.microsoft.com/office/powerpoint/2010/main" val="34636372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53F1B-CAC4-372A-062F-E7D072E0CE65}"/>
              </a:ext>
            </a:extLst>
          </p:cNvPr>
          <p:cNvSpPr>
            <a:spLocks noGrp="1"/>
          </p:cNvSpPr>
          <p:nvPr>
            <p:ph type="title"/>
          </p:nvPr>
        </p:nvSpPr>
        <p:spPr/>
        <p:txBody>
          <a:bodyPr/>
          <a:lstStyle/>
          <a:p>
            <a:r>
              <a:rPr lang="da-DK" dirty="0"/>
              <a:t>Anvendt metode litteratur:</a:t>
            </a:r>
          </a:p>
        </p:txBody>
      </p:sp>
      <p:sp>
        <p:nvSpPr>
          <p:cNvPr id="3" name="Pladsholder til indhold 2">
            <a:extLst>
              <a:ext uri="{FF2B5EF4-FFF2-40B4-BE49-F238E27FC236}">
                <a16:creationId xmlns:a16="http://schemas.microsoft.com/office/drawing/2014/main" id="{4878850B-BE16-F304-D271-998656D4ED8B}"/>
              </a:ext>
            </a:extLst>
          </p:cNvPr>
          <p:cNvSpPr>
            <a:spLocks noGrp="1"/>
          </p:cNvSpPr>
          <p:nvPr>
            <p:ph idx="1"/>
          </p:nvPr>
        </p:nvSpPr>
        <p:spPr/>
        <p:txBody>
          <a:bodyPr/>
          <a:lstStyle/>
          <a:p>
            <a:r>
              <a:rPr lang="da-DK" dirty="0"/>
              <a:t>Udarbejdelse af interviewspørgsmål til fokusgruppe </a:t>
            </a:r>
            <a:r>
              <a:rPr lang="da-DK" dirty="0" err="1"/>
              <a:t>vha</a:t>
            </a:r>
            <a:r>
              <a:rPr lang="da-DK" dirty="0"/>
              <a:t>:</a:t>
            </a:r>
          </a:p>
          <a:p>
            <a:pPr marL="457200" lvl="1" indent="0">
              <a:buNone/>
            </a:pPr>
            <a:r>
              <a:rPr lang="da-DK" dirty="0" err="1"/>
              <a:t>Kvale</a:t>
            </a:r>
            <a:r>
              <a:rPr lang="da-DK" dirty="0"/>
              <a:t>, S. &amp; Brinkmann, S., 2015. </a:t>
            </a:r>
            <a:r>
              <a:rPr lang="da-DK" i="1" dirty="0"/>
              <a:t>Interview -  Det kvalitative forskningsinterview som håndværk</a:t>
            </a:r>
            <a:r>
              <a:rPr lang="da-DK" dirty="0"/>
              <a:t>, 3. udg. København: Hans Reitzels Forlag</a:t>
            </a:r>
          </a:p>
          <a:p>
            <a:pPr marL="0" indent="0">
              <a:buNone/>
            </a:pPr>
            <a:endParaRPr lang="da-DK" dirty="0"/>
          </a:p>
          <a:p>
            <a:pPr marL="0" indent="0">
              <a:buNone/>
            </a:pPr>
            <a:endParaRPr lang="da-DK" dirty="0"/>
          </a:p>
        </p:txBody>
      </p:sp>
    </p:spTree>
    <p:extLst>
      <p:ext uri="{BB962C8B-B14F-4D97-AF65-F5344CB8AC3E}">
        <p14:creationId xmlns:p14="http://schemas.microsoft.com/office/powerpoint/2010/main" val="7286501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75B3557-0B0D-AF96-E81E-53695E537AFA}"/>
              </a:ext>
            </a:extLst>
          </p:cNvPr>
          <p:cNvSpPr>
            <a:spLocks noGrp="1"/>
          </p:cNvSpPr>
          <p:nvPr>
            <p:ph type="title"/>
          </p:nvPr>
        </p:nvSpPr>
        <p:spPr>
          <a:xfrm>
            <a:off x="572493" y="238539"/>
            <a:ext cx="11018520" cy="1434415"/>
          </a:xfrm>
        </p:spPr>
        <p:txBody>
          <a:bodyPr anchor="b">
            <a:normAutofit fontScale="90000"/>
          </a:bodyPr>
          <a:lstStyle/>
          <a:p>
            <a:r>
              <a:rPr lang="da-DK" sz="5000" dirty="0"/>
              <a:t>Her kan I se et uddrag af den semistrukturerede Interviewguide:</a:t>
            </a: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5168A11C-BC48-0AE5-96FC-8245681F6F00}"/>
              </a:ext>
            </a:extLst>
          </p:cNvPr>
          <p:cNvSpPr>
            <a:spLocks noGrp="1"/>
          </p:cNvSpPr>
          <p:nvPr>
            <p:ph idx="1"/>
          </p:nvPr>
        </p:nvSpPr>
        <p:spPr>
          <a:xfrm>
            <a:off x="572493" y="2071316"/>
            <a:ext cx="6713552" cy="4119172"/>
          </a:xfrm>
        </p:spPr>
        <p:txBody>
          <a:bodyPr anchor="t">
            <a:normAutofit/>
          </a:bodyPr>
          <a:lstStyle/>
          <a:p>
            <a:r>
              <a:rPr lang="da-DK" sz="1800" dirty="0">
                <a:effectLst/>
                <a:latin typeface="Abadi Extra Light" panose="020B0204020104020204" pitchFamily="34" charset="0"/>
                <a:ea typeface="Calibri" panose="020F0502020204030204" pitchFamily="34" charset="0"/>
                <a:cs typeface="Times New Roman" panose="02020603050405020304" pitchFamily="18" charset="0"/>
              </a:rPr>
              <a:t>Hvad tror I borgerne tænker om brugen af velfærdsteknologi i plejen?</a:t>
            </a:r>
          </a:p>
          <a:p>
            <a:endParaRPr lang="da-DK" sz="1800" dirty="0">
              <a:effectLst/>
              <a:latin typeface="Abadi Extra Light" panose="020B0204020104020204" pitchFamily="34" charset="0"/>
              <a:ea typeface="Calibri" panose="020F0502020204030204" pitchFamily="34" charset="0"/>
              <a:cs typeface="Times New Roman" panose="02020603050405020304" pitchFamily="18" charset="0"/>
            </a:endParaRPr>
          </a:p>
          <a:p>
            <a:r>
              <a:rPr lang="da-DK" sz="1800" dirty="0">
                <a:latin typeface="Abadi Extra Light" panose="020B0204020104020204" pitchFamily="34" charset="0"/>
                <a:ea typeface="Calibri" panose="020F0502020204030204" pitchFamily="34" charset="0"/>
                <a:cs typeface="Times New Roman" panose="02020603050405020304" pitchFamily="18" charset="0"/>
              </a:rPr>
              <a:t>Hvilken indflydelse har brugen af velfærdsteknologi i plejen på jeres lyst til at gå på arbejde?</a:t>
            </a:r>
          </a:p>
          <a:p>
            <a:endParaRPr lang="da-DK" sz="1800" dirty="0">
              <a:latin typeface="Abadi Extra Light" panose="020B0204020104020204" pitchFamily="34" charset="0"/>
              <a:ea typeface="Calibri" panose="020F0502020204030204" pitchFamily="34" charset="0"/>
              <a:cs typeface="Times New Roman" panose="02020603050405020304" pitchFamily="18" charset="0"/>
            </a:endParaRPr>
          </a:p>
          <a:p>
            <a:r>
              <a:rPr lang="da-DK" sz="1800" dirty="0">
                <a:effectLst/>
                <a:latin typeface="Abadi Extra Light" panose="020B0204020104020204" pitchFamily="34" charset="0"/>
                <a:ea typeface="Calibri" panose="020F0502020204030204" pitchFamily="34" charset="0"/>
                <a:cs typeface="Times New Roman" panose="02020603050405020304" pitchFamily="18" charset="0"/>
              </a:rPr>
              <a:t>Hvem tænker </a:t>
            </a:r>
            <a:r>
              <a:rPr lang="da-DK" sz="1800" dirty="0">
                <a:latin typeface="Abadi Extra Light" panose="020B0204020104020204" pitchFamily="34" charset="0"/>
                <a:ea typeface="Calibri" panose="020F0502020204030204" pitchFamily="34" charset="0"/>
                <a:cs typeface="Times New Roman" panose="02020603050405020304" pitchFamily="18" charset="0"/>
              </a:rPr>
              <a:t>I</a:t>
            </a:r>
            <a:r>
              <a:rPr lang="da-DK" sz="1800" dirty="0">
                <a:effectLst/>
                <a:latin typeface="Abadi Extra Light" panose="020B0204020104020204" pitchFamily="34" charset="0"/>
                <a:ea typeface="Calibri" panose="020F0502020204030204" pitchFamily="34" charset="0"/>
                <a:cs typeface="Times New Roman" panose="02020603050405020304" pitchFamily="18" charset="0"/>
              </a:rPr>
              <a:t> der skal klæde borgeren på til brug af al velfærdsteknologi?</a:t>
            </a:r>
          </a:p>
          <a:p>
            <a:endParaRPr lang="da-DK" sz="1800" dirty="0">
              <a:effectLst/>
              <a:latin typeface="Abadi Extra Light" panose="020B0204020104020204" pitchFamily="34" charset="0"/>
              <a:ea typeface="Calibri" panose="020F0502020204030204" pitchFamily="34" charset="0"/>
              <a:cs typeface="Times New Roman" panose="02020603050405020304" pitchFamily="18" charset="0"/>
            </a:endParaRPr>
          </a:p>
          <a:p>
            <a:r>
              <a:rPr lang="da-DK" sz="1800" dirty="0">
                <a:effectLst/>
                <a:latin typeface="Abadi Extra Light" panose="020B0204020104020204" pitchFamily="34" charset="0"/>
                <a:ea typeface="Calibri" panose="020F0502020204030204" pitchFamily="34" charset="0"/>
                <a:cs typeface="Times New Roman" panose="02020603050405020304" pitchFamily="18" charset="0"/>
              </a:rPr>
              <a:t>Hvordan kan skolen klæde </a:t>
            </a:r>
            <a:r>
              <a:rPr lang="da-DK" sz="1800" dirty="0">
                <a:latin typeface="Abadi Extra Light" panose="020B0204020104020204" pitchFamily="34" charset="0"/>
                <a:ea typeface="Calibri" panose="020F0502020204030204" pitchFamily="34" charset="0"/>
                <a:cs typeface="Times New Roman" panose="02020603050405020304" pitchFamily="18" charset="0"/>
              </a:rPr>
              <a:t>jer</a:t>
            </a:r>
            <a:r>
              <a:rPr lang="da-DK" sz="1800" dirty="0">
                <a:effectLst/>
                <a:latin typeface="Abadi Extra Light" panose="020B0204020104020204" pitchFamily="34" charset="0"/>
                <a:ea typeface="Calibri" panose="020F0502020204030204" pitchFamily="34" charset="0"/>
                <a:cs typeface="Times New Roman" panose="02020603050405020304" pitchFamily="18" charset="0"/>
              </a:rPr>
              <a:t> på til brugen af velfærdsteknologier i hjemmeplejen?</a:t>
            </a:r>
          </a:p>
          <a:p>
            <a:pPr marL="0" indent="0">
              <a:buNone/>
            </a:pPr>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000" dirty="0">
              <a:latin typeface="Calibri" panose="020F0502020204030204" pitchFamily="34" charset="0"/>
              <a:ea typeface="Calibri" panose="020F0502020204030204" pitchFamily="34" charset="0"/>
              <a:cs typeface="Times New Roman" panose="02020603050405020304" pitchFamily="18" charset="0"/>
            </a:endParaRPr>
          </a:p>
          <a:p>
            <a:endParaRPr lang="da-DK"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sz="1000" dirty="0">
              <a:latin typeface="Calibri" panose="020F0502020204030204" pitchFamily="34" charset="0"/>
              <a:ea typeface="Calibri" panose="020F0502020204030204" pitchFamily="34" charset="0"/>
              <a:cs typeface="Times New Roman" panose="02020603050405020304" pitchFamily="18" charset="0"/>
            </a:endParaRPr>
          </a:p>
          <a:p>
            <a:endParaRPr lang="da-DK" sz="1000" dirty="0"/>
          </a:p>
        </p:txBody>
      </p:sp>
      <p:pic>
        <p:nvPicPr>
          <p:cNvPr id="5" name="Picture 4" descr="Tomme talebobler">
            <a:extLst>
              <a:ext uri="{FF2B5EF4-FFF2-40B4-BE49-F238E27FC236}">
                <a16:creationId xmlns:a16="http://schemas.microsoft.com/office/drawing/2014/main" id="{E6B51345-069F-827E-2BD0-11AF1A7EDEF7}"/>
              </a:ext>
            </a:extLst>
          </p:cNvPr>
          <p:cNvPicPr>
            <a:picLocks noChangeAspect="1"/>
          </p:cNvPicPr>
          <p:nvPr/>
        </p:nvPicPr>
        <p:blipFill rotWithShape="1">
          <a:blip r:embed="rId3"/>
          <a:srcRect l="22172" r="13612" b="2"/>
          <a:stretch/>
        </p:blipFill>
        <p:spPr>
          <a:xfrm>
            <a:off x="7675658" y="2093976"/>
            <a:ext cx="3941064" cy="4096512"/>
          </a:xfrm>
          <a:prstGeom prst="rect">
            <a:avLst/>
          </a:prstGeom>
        </p:spPr>
      </p:pic>
    </p:spTree>
    <p:extLst>
      <p:ext uri="{BB962C8B-B14F-4D97-AF65-F5344CB8AC3E}">
        <p14:creationId xmlns:p14="http://schemas.microsoft.com/office/powerpoint/2010/main" val="10824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Kalender på et bord">
            <a:extLst>
              <a:ext uri="{FF2B5EF4-FFF2-40B4-BE49-F238E27FC236}">
                <a16:creationId xmlns:a16="http://schemas.microsoft.com/office/drawing/2014/main" id="{30F6385E-71D4-4CAC-88F6-5CF86CDED2F3}"/>
              </a:ext>
            </a:extLst>
          </p:cNvPr>
          <p:cNvPicPr>
            <a:picLocks noChangeAspect="1"/>
          </p:cNvPicPr>
          <p:nvPr/>
        </p:nvPicPr>
        <p:blipFill rotWithShape="1">
          <a:blip r:embed="rId2">
            <a:duotone>
              <a:prstClr val="black"/>
              <a:schemeClr val="tx2">
                <a:tint val="45000"/>
                <a:satMod val="400000"/>
              </a:schemeClr>
            </a:duotone>
            <a:alphaModFix amt="25000"/>
          </a:blip>
          <a:srcRect b="15730"/>
          <a:stretch/>
        </p:blipFill>
        <p:spPr>
          <a:xfrm>
            <a:off x="20" y="10"/>
            <a:ext cx="12191980" cy="6857990"/>
          </a:xfrm>
          <a:prstGeom prst="rect">
            <a:avLst/>
          </a:prstGeom>
        </p:spPr>
      </p:pic>
      <p:sp>
        <p:nvSpPr>
          <p:cNvPr id="2" name="Titel 1">
            <a:extLst>
              <a:ext uri="{FF2B5EF4-FFF2-40B4-BE49-F238E27FC236}">
                <a16:creationId xmlns:a16="http://schemas.microsoft.com/office/drawing/2014/main" id="{79EA549E-FFCA-E4D8-BA45-23F5AC3534EA}"/>
              </a:ext>
            </a:extLst>
          </p:cNvPr>
          <p:cNvSpPr>
            <a:spLocks noGrp="1"/>
          </p:cNvSpPr>
          <p:nvPr>
            <p:ph type="title"/>
          </p:nvPr>
        </p:nvSpPr>
        <p:spPr>
          <a:xfrm>
            <a:off x="838200" y="365125"/>
            <a:ext cx="10515600" cy="1325563"/>
          </a:xfrm>
        </p:spPr>
        <p:txBody>
          <a:bodyPr>
            <a:normAutofit/>
          </a:bodyPr>
          <a:lstStyle/>
          <a:p>
            <a:r>
              <a:rPr lang="da-DK" dirty="0"/>
              <a:t>Fokusgruppeinterview med SSA og SSH elever</a:t>
            </a:r>
          </a:p>
        </p:txBody>
      </p:sp>
      <p:sp>
        <p:nvSpPr>
          <p:cNvPr id="3" name="Pladsholder til indhold 2">
            <a:extLst>
              <a:ext uri="{FF2B5EF4-FFF2-40B4-BE49-F238E27FC236}">
                <a16:creationId xmlns:a16="http://schemas.microsoft.com/office/drawing/2014/main" id="{26FDA278-F0C7-3EA3-F0C4-0C807D713794}"/>
              </a:ext>
            </a:extLst>
          </p:cNvPr>
          <p:cNvSpPr>
            <a:spLocks noGrp="1"/>
          </p:cNvSpPr>
          <p:nvPr>
            <p:ph idx="1"/>
          </p:nvPr>
        </p:nvSpPr>
        <p:spPr>
          <a:xfrm>
            <a:off x="838200" y="1825625"/>
            <a:ext cx="10515600" cy="4351338"/>
          </a:xfrm>
        </p:spPr>
        <p:txBody>
          <a:bodyPr>
            <a:normAutofit/>
          </a:bodyPr>
          <a:lstStyle/>
          <a:p>
            <a:pPr>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E</a:t>
            </a:r>
            <a:r>
              <a:rPr lang="da-DK" dirty="0">
                <a:effectLst/>
                <a:latin typeface="Calibri" panose="020F0502020204030204" pitchFamily="34" charset="0"/>
                <a:ea typeface="Calibri" panose="020F0502020204030204" pitchFamily="34" charset="0"/>
                <a:cs typeface="Times New Roman" panose="02020603050405020304" pitchFamily="18" charset="0"/>
              </a:rPr>
              <a:t>t fokusgruppeinterview – deltager </a:t>
            </a:r>
            <a:r>
              <a:rPr lang="da-DK" dirty="0">
                <a:latin typeface="Calibri" panose="020F0502020204030204" pitchFamily="34" charset="0"/>
                <a:ea typeface="Calibri" panose="020F0502020204030204" pitchFamily="34" charset="0"/>
                <a:cs typeface="Times New Roman" panose="02020603050405020304" pitchFamily="18" charset="0"/>
              </a:rPr>
              <a:t>3</a:t>
            </a:r>
            <a:r>
              <a:rPr lang="da-DK" dirty="0">
                <a:effectLst/>
                <a:latin typeface="Calibri" panose="020F0502020204030204" pitchFamily="34" charset="0"/>
                <a:ea typeface="Calibri" panose="020F0502020204030204" pitchFamily="34" charset="0"/>
                <a:cs typeface="Times New Roman" panose="02020603050405020304" pitchFamily="18" charset="0"/>
              </a:rPr>
              <a:t> SSH og 2 SSA = i alt 5 elever </a:t>
            </a:r>
          </a:p>
          <a:p>
            <a:pPr>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Eleverne</a:t>
            </a:r>
            <a:r>
              <a:rPr lang="da-DK" dirty="0">
                <a:effectLst/>
                <a:latin typeface="Calibri" panose="020F0502020204030204" pitchFamily="34" charset="0"/>
                <a:ea typeface="Calibri" panose="020F0502020204030204" pitchFamily="34" charset="0"/>
                <a:cs typeface="Times New Roman" panose="02020603050405020304" pitchFamily="18" charset="0"/>
              </a:rPr>
              <a:t> blev rekrutteret af </a:t>
            </a:r>
            <a:r>
              <a:rPr lang="da-DK" dirty="0">
                <a:latin typeface="Calibri" panose="020F0502020204030204" pitchFamily="34" charset="0"/>
                <a:ea typeface="Calibri" panose="020F0502020204030204" pitchFamily="34" charset="0"/>
                <a:cs typeface="Times New Roman" panose="02020603050405020304" pitchFamily="18" charset="0"/>
              </a:rPr>
              <a:t>lærere</a:t>
            </a:r>
            <a:r>
              <a:rPr lang="da-DK" dirty="0">
                <a:effectLst/>
                <a:latin typeface="Calibri" panose="020F0502020204030204" pitchFamily="34" charset="0"/>
                <a:ea typeface="Calibri" panose="020F0502020204030204" pitchFamily="34" charset="0"/>
                <a:cs typeface="Times New Roman" panose="02020603050405020304" pitchFamily="18" charset="0"/>
              </a:rPr>
              <a:t> på </a:t>
            </a:r>
            <a:r>
              <a:rPr lang="da-DK" dirty="0" err="1">
                <a:effectLst/>
                <a:latin typeface="Calibri" panose="020F0502020204030204" pitchFamily="34" charset="0"/>
                <a:ea typeface="Calibri" panose="020F0502020204030204" pitchFamily="34" charset="0"/>
                <a:cs typeface="Times New Roman" panose="02020603050405020304" pitchFamily="18" charset="0"/>
              </a:rPr>
              <a:t>Bhsund</a:t>
            </a:r>
            <a:endParaRPr lang="da-DK" dirty="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da-DK" dirty="0">
                <a:effectLst/>
                <a:latin typeface="Calibri" panose="020F0502020204030204" pitchFamily="34" charset="0"/>
                <a:ea typeface="Calibri" panose="020F0502020204030204" pitchFamily="34" charset="0"/>
                <a:cs typeface="Times New Roman" panose="02020603050405020304" pitchFamily="18" charset="0"/>
              </a:rPr>
              <a:t>Blev informeret mundtligt og skriftligt om formål, indhold og tidspunkt for interview</a:t>
            </a:r>
          </a:p>
          <a:p>
            <a:pPr>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I</a:t>
            </a:r>
            <a:r>
              <a:rPr lang="da-DK" dirty="0">
                <a:effectLst/>
                <a:latin typeface="Calibri" panose="020F0502020204030204" pitchFamily="34" charset="0"/>
                <a:ea typeface="Calibri" panose="020F0502020204030204" pitchFamily="34" charset="0"/>
                <a:cs typeface="Times New Roman" panose="02020603050405020304" pitchFamily="18" charset="0"/>
              </a:rPr>
              <a:t>nterview varede ca. 1 time </a:t>
            </a:r>
          </a:p>
          <a:p>
            <a:pPr>
              <a:spcAft>
                <a:spcPts val="800"/>
              </a:spcAft>
            </a:pPr>
            <a:r>
              <a:rPr lang="da-DK" dirty="0">
                <a:latin typeface="Calibri" panose="020F0502020204030204" pitchFamily="34" charset="0"/>
                <a:ea typeface="Calibri" panose="020F0502020204030204" pitchFamily="34" charset="0"/>
                <a:cs typeface="Times New Roman" panose="02020603050405020304" pitchFamily="18" charset="0"/>
              </a:rPr>
              <a:t>Blev optaget og derefter transskriberet af Lektor</a:t>
            </a:r>
          </a:p>
          <a:p>
            <a:endParaRPr lang="da-DK" dirty="0"/>
          </a:p>
        </p:txBody>
      </p:sp>
    </p:spTree>
    <p:extLst>
      <p:ext uri="{BB962C8B-B14F-4D97-AF65-F5344CB8AC3E}">
        <p14:creationId xmlns:p14="http://schemas.microsoft.com/office/powerpoint/2010/main" val="410662310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 name="Rectangle 163">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7">
            <a:extLst>
              <a:ext uri="{FF2B5EF4-FFF2-40B4-BE49-F238E27FC236}">
                <a16:creationId xmlns:a16="http://schemas.microsoft.com/office/drawing/2014/main" id="{2B35F886-1102-4486-830A-34F41439CE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69" name="Oval 168">
              <a:extLst>
                <a:ext uri="{FF2B5EF4-FFF2-40B4-BE49-F238E27FC236}">
                  <a16:creationId xmlns:a16="http://schemas.microsoft.com/office/drawing/2014/main" id="{7DEFD1BC-7AD4-41EC-8E11-4E5E8AC541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a:extLst>
                <a:ext uri="{FF2B5EF4-FFF2-40B4-BE49-F238E27FC236}">
                  <a16:creationId xmlns:a16="http://schemas.microsoft.com/office/drawing/2014/main" id="{8B0E5C8B-3874-4B3C-BAD4-9EFE85FEA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E7DA6224-9378-452F-A53A-DD0BF19724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1DE869DF-C006-49F7-B9FF-0317F64E97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FD200C16-6204-4580-AB37-7E94176D0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F0DE7603-6DD0-4DB6-88FC-5402B9D4AA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ladsholder til indhold 5">
            <a:extLst>
              <a:ext uri="{FF2B5EF4-FFF2-40B4-BE49-F238E27FC236}">
                <a16:creationId xmlns:a16="http://schemas.microsoft.com/office/drawing/2014/main" id="{9A9B22AD-A60F-E534-C08A-C7334277197B}"/>
              </a:ext>
            </a:extLst>
          </p:cNvPr>
          <p:cNvPicPr>
            <a:picLocks noChangeAspect="1"/>
          </p:cNvPicPr>
          <p:nvPr/>
        </p:nvPicPr>
        <p:blipFill rotWithShape="1">
          <a:blip r:embed="rId3"/>
          <a:srcRect l="35088" r="1684" b="1"/>
          <a:stretch/>
        </p:blipFill>
        <p:spPr>
          <a:xfrm>
            <a:off x="541104" y="730579"/>
            <a:ext cx="3549663" cy="3157838"/>
          </a:xfrm>
          <a:prstGeom prst="rect">
            <a:avLst/>
          </a:prstGeom>
        </p:spPr>
      </p:pic>
      <p:grpSp>
        <p:nvGrpSpPr>
          <p:cNvPr id="176" name="Group 175">
            <a:extLst>
              <a:ext uri="{FF2B5EF4-FFF2-40B4-BE49-F238E27FC236}">
                <a16:creationId xmlns:a16="http://schemas.microsoft.com/office/drawing/2014/main" id="{975C268C-D419-4123-9FAD-0E2B7F9EE79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584794"/>
            <a:ext cx="304800" cy="429768"/>
            <a:chOff x="215328" y="-46937"/>
            <a:chExt cx="304800" cy="2773841"/>
          </a:xfrm>
        </p:grpSpPr>
        <p:cxnSp>
          <p:nvCxnSpPr>
            <p:cNvPr id="177" name="Straight Connector 176">
              <a:extLst>
                <a:ext uri="{FF2B5EF4-FFF2-40B4-BE49-F238E27FC236}">
                  <a16:creationId xmlns:a16="http://schemas.microsoft.com/office/drawing/2014/main" id="{3A7E309C-A3BD-432E-8CB5-F0B6425281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2F1F621C-4533-4835-ADE2-372F2763A07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8EFC8245-5168-4DAF-930D-09A7BDDA6C1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192ED34-5046-4043-AEF8-2DF7C480619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8" name="C19C8B27-37CB-4BFC-8D23-0E7CB30D8F8C" descr="IMG_0157.jpg">
            <a:extLst>
              <a:ext uri="{FF2B5EF4-FFF2-40B4-BE49-F238E27FC236}">
                <a16:creationId xmlns:a16="http://schemas.microsoft.com/office/drawing/2014/main" id="{190CB5E5-9FB6-DB72-540E-738EF3F01A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72" r="14357" b="1"/>
          <a:stretch/>
        </p:blipFill>
        <p:spPr bwMode="auto">
          <a:xfrm>
            <a:off x="4309760" y="1076135"/>
            <a:ext cx="3549663" cy="31628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 name="Rectangle 181">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4" name="Group 183">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185" name="Straight Connector 184">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7" name="Billede 6">
            <a:extLst>
              <a:ext uri="{FF2B5EF4-FFF2-40B4-BE49-F238E27FC236}">
                <a16:creationId xmlns:a16="http://schemas.microsoft.com/office/drawing/2014/main" id="{428A6425-3556-384A-F3E1-637BA9D10F53}"/>
              </a:ext>
            </a:extLst>
          </p:cNvPr>
          <p:cNvPicPr>
            <a:picLocks noChangeAspect="1"/>
          </p:cNvPicPr>
          <p:nvPr/>
        </p:nvPicPr>
        <p:blipFill rotWithShape="1">
          <a:blip r:embed="rId5"/>
          <a:srcRect t="290" r="-2" b="8320"/>
          <a:stretch/>
        </p:blipFill>
        <p:spPr>
          <a:xfrm>
            <a:off x="8054786" y="772021"/>
            <a:ext cx="3549663" cy="3162873"/>
          </a:xfrm>
          <a:prstGeom prst="rect">
            <a:avLst/>
          </a:prstGeom>
        </p:spPr>
      </p:pic>
      <p:sp>
        <p:nvSpPr>
          <p:cNvPr id="190" name="Rectangle 189">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193" name="Straight Connector 192">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72B2022E-8789-3AA7-6306-96C23E0DFEC9}"/>
              </a:ext>
            </a:extLst>
          </p:cNvPr>
          <p:cNvSpPr>
            <a:spLocks noGrp="1"/>
          </p:cNvSpPr>
          <p:nvPr>
            <p:ph type="title"/>
          </p:nvPr>
        </p:nvSpPr>
        <p:spPr>
          <a:xfrm>
            <a:off x="630936" y="4018137"/>
            <a:ext cx="4550664" cy="2129586"/>
          </a:xfrm>
          <a:noFill/>
        </p:spPr>
        <p:txBody>
          <a:bodyPr vert="horz" lIns="91440" tIns="45720" rIns="91440" bIns="45720" rtlCol="0" anchor="t">
            <a:normAutofit/>
          </a:bodyPr>
          <a:lstStyle/>
          <a:p>
            <a:br>
              <a:rPr lang="en-US" sz="2600" dirty="0">
                <a:solidFill>
                  <a:schemeClr val="bg1"/>
                </a:solidFill>
              </a:rPr>
            </a:br>
            <a:br>
              <a:rPr lang="en-US" sz="2600" dirty="0">
                <a:solidFill>
                  <a:schemeClr val="bg1"/>
                </a:solidFill>
              </a:rPr>
            </a:br>
            <a:endParaRPr lang="en-US" sz="2600" kern="1200" dirty="0">
              <a:solidFill>
                <a:schemeClr val="bg1"/>
              </a:solidFill>
              <a:latin typeface="+mj-lt"/>
              <a:ea typeface="+mj-ea"/>
              <a:cs typeface="+mj-cs"/>
            </a:endParaRPr>
          </a:p>
        </p:txBody>
      </p:sp>
      <p:sp>
        <p:nvSpPr>
          <p:cNvPr id="17" name="Content Placeholder 16">
            <a:extLst>
              <a:ext uri="{FF2B5EF4-FFF2-40B4-BE49-F238E27FC236}">
                <a16:creationId xmlns:a16="http://schemas.microsoft.com/office/drawing/2014/main" id="{76C98EEE-EC1C-285B-7B14-73F2D393A1FD}"/>
              </a:ext>
            </a:extLst>
          </p:cNvPr>
          <p:cNvSpPr>
            <a:spLocks noGrp="1"/>
          </p:cNvSpPr>
          <p:nvPr>
            <p:ph idx="1"/>
          </p:nvPr>
        </p:nvSpPr>
        <p:spPr>
          <a:xfrm>
            <a:off x="1097283" y="4645152"/>
            <a:ext cx="10383463" cy="1502590"/>
          </a:xfrm>
          <a:noFill/>
        </p:spPr>
        <p:txBody>
          <a:bodyPr anchor="t">
            <a:normAutofit/>
          </a:bodyPr>
          <a:lstStyle/>
          <a:p>
            <a:pPr marL="0" indent="0" algn="l">
              <a:buNone/>
            </a:pPr>
            <a:r>
              <a:rPr lang="da-DK" sz="3200" dirty="0">
                <a:solidFill>
                  <a:srgbClr val="0070C0"/>
                </a:solidFill>
                <a:latin typeface="Source Sans Pro SemiBold" panose="020B0604020202020204" pitchFamily="34" charset="0"/>
              </a:rPr>
              <a:t>Hermeneutisk analyse af data…</a:t>
            </a:r>
            <a:endParaRPr lang="da-DK" sz="3200" b="0" i="0" u="none" strike="noStrike" baseline="0" dirty="0">
              <a:solidFill>
                <a:srgbClr val="0070C0"/>
              </a:solidFill>
              <a:latin typeface="Source Sans Pro SemiBold" panose="020B0604020202020204" pitchFamily="34" charset="0"/>
            </a:endParaRPr>
          </a:p>
        </p:txBody>
      </p:sp>
    </p:spTree>
    <p:extLst>
      <p:ext uri="{BB962C8B-B14F-4D97-AF65-F5344CB8AC3E}">
        <p14:creationId xmlns:p14="http://schemas.microsoft.com/office/powerpoint/2010/main" val="238395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853F1B-CAC4-372A-062F-E7D072E0CE65}"/>
              </a:ext>
            </a:extLst>
          </p:cNvPr>
          <p:cNvSpPr>
            <a:spLocks noGrp="1"/>
          </p:cNvSpPr>
          <p:nvPr>
            <p:ph type="title"/>
          </p:nvPr>
        </p:nvSpPr>
        <p:spPr/>
        <p:txBody>
          <a:bodyPr/>
          <a:lstStyle/>
          <a:p>
            <a:r>
              <a:rPr lang="da-DK" dirty="0"/>
              <a:t>Anvendt metode litteratur:</a:t>
            </a:r>
          </a:p>
        </p:txBody>
      </p:sp>
      <p:sp>
        <p:nvSpPr>
          <p:cNvPr id="3" name="Pladsholder til indhold 2">
            <a:extLst>
              <a:ext uri="{FF2B5EF4-FFF2-40B4-BE49-F238E27FC236}">
                <a16:creationId xmlns:a16="http://schemas.microsoft.com/office/drawing/2014/main" id="{4878850B-BE16-F304-D271-998656D4ED8B}"/>
              </a:ext>
            </a:extLst>
          </p:cNvPr>
          <p:cNvSpPr>
            <a:spLocks noGrp="1"/>
          </p:cNvSpPr>
          <p:nvPr>
            <p:ph idx="1"/>
          </p:nvPr>
        </p:nvSpPr>
        <p:spPr/>
        <p:txBody>
          <a:bodyPr/>
          <a:lstStyle/>
          <a:p>
            <a:r>
              <a:rPr lang="da-DK" dirty="0"/>
              <a:t>Hermeneutisk analyse af fokusgruppeinterview/empiri </a:t>
            </a:r>
            <a:r>
              <a:rPr lang="da-DK" dirty="0" err="1"/>
              <a:t>vha</a:t>
            </a:r>
            <a:r>
              <a:rPr lang="da-DK" dirty="0"/>
              <a:t>: </a:t>
            </a:r>
          </a:p>
          <a:p>
            <a:pPr marL="457200" lvl="1" indent="0">
              <a:buNone/>
            </a:pPr>
            <a:r>
              <a:rPr lang="da-DK" dirty="0"/>
              <a:t>Dahlager, L. &amp; Fredslund. H,. 2017. </a:t>
            </a:r>
            <a:r>
              <a:rPr lang="da-DK" i="1" dirty="0"/>
              <a:t>Forskningsmetoder i folkesundhedsvidenskab,</a:t>
            </a:r>
            <a:r>
              <a:rPr lang="da-DK" dirty="0"/>
              <a:t> 6. udg. København.: Munksgaard Danmark</a:t>
            </a:r>
          </a:p>
          <a:p>
            <a:pPr marL="0" indent="0">
              <a:buNone/>
            </a:pPr>
            <a:endParaRPr lang="da-DK" dirty="0"/>
          </a:p>
        </p:txBody>
      </p:sp>
    </p:spTree>
    <p:extLst>
      <p:ext uri="{BB962C8B-B14F-4D97-AF65-F5344CB8AC3E}">
        <p14:creationId xmlns:p14="http://schemas.microsoft.com/office/powerpoint/2010/main" val="42680306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535</TotalTime>
  <Words>1759</Words>
  <Application>Microsoft Office PowerPoint</Application>
  <PresentationFormat>Widescreen</PresentationFormat>
  <Paragraphs>131</Paragraphs>
  <Slides>13</Slides>
  <Notes>9</Notes>
  <HiddenSlides>0</HiddenSlides>
  <MMClips>0</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13</vt:i4>
      </vt:variant>
    </vt:vector>
  </HeadingPairs>
  <TitlesOfParts>
    <vt:vector size="19" baseType="lpstr">
      <vt:lpstr>Abadi Extra Light</vt:lpstr>
      <vt:lpstr>Arial</vt:lpstr>
      <vt:lpstr>Calibri</vt:lpstr>
      <vt:lpstr>Calibri Light</vt:lpstr>
      <vt:lpstr>Source Sans Pro SemiBold</vt:lpstr>
      <vt:lpstr>Office-tema</vt:lpstr>
      <vt:lpstr>Afrapportering til Fagforskningensdag, forår 2023  </vt:lpstr>
      <vt:lpstr>Vi har løst opgaver i: Delprojekt 1C &amp; 1D - Formål:</vt:lpstr>
      <vt:lpstr>Hvordan opnåede vi så svar på det?</vt:lpstr>
      <vt:lpstr>Delundersøgelse 1D/ efterår 2022:</vt:lpstr>
      <vt:lpstr>Anvendt metode litteratur:</vt:lpstr>
      <vt:lpstr>Her kan I se et uddrag af den semistrukturerede Interviewguide:</vt:lpstr>
      <vt:lpstr>Fokusgruppeinterview med SSA og SSH elever</vt:lpstr>
      <vt:lpstr>  </vt:lpstr>
      <vt:lpstr>Anvendt metode litteratur:</vt:lpstr>
      <vt:lpstr>Svarene ledte til følgende meningsbærende enheder – understøttet med citater</vt:lpstr>
      <vt:lpstr>Fokusgruppeinterview med SSAér ansat i primærsektor </vt:lpstr>
      <vt:lpstr>Svarende ledte til følgende meningsbærende enheder – understøttet med citater</vt:lpstr>
      <vt:lpstr>Fælles træk i svarene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Afrapportering</dc:title>
  <dc:creator>Gunhild Høy Kock-Hansen</dc:creator>
  <cp:lastModifiedBy>Lotte Myler</cp:lastModifiedBy>
  <cp:revision>34</cp:revision>
  <cp:lastPrinted>2023-04-24T12:27:15Z</cp:lastPrinted>
  <dcterms:created xsi:type="dcterms:W3CDTF">2023-03-31T06:27:02Z</dcterms:created>
  <dcterms:modified xsi:type="dcterms:W3CDTF">2023-04-26T08:27:46Z</dcterms:modified>
</cp:coreProperties>
</file>